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wmf" ContentType="image/x-wmf"/>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1" r:id="rId15"/>
    <p:sldId id="272" r:id="rId16"/>
    <p:sldId id="273" r:id="rId17"/>
    <p:sldId id="274" r:id="rId18"/>
    <p:sldId id="282" r:id="rId19"/>
    <p:sldId id="275" r:id="rId20"/>
    <p:sldId id="276" r:id="rId21"/>
    <p:sldId id="277" r:id="rId22"/>
    <p:sldId id="278" r:id="rId23"/>
    <p:sldId id="279" r:id="rId24"/>
    <p:sldId id="280" r:id="rId25"/>
    <p:sldId id="281" r:id="rId26"/>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4" d="100"/>
          <a:sy n="64" d="100"/>
        </p:scale>
        <p:origin x="-773"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smtClean="0">
              <a:solidFill>
                <a:srgbClr val="FF0000"/>
              </a:solidFill>
              <a:latin typeface="VNI-Times" pitchFamily="2" charset="0"/>
            </a:rPr>
            <a:t>ÑIEÄN TÖÛ </a:t>
          </a:r>
          <a:r>
            <a:rPr lang="en-US" sz="4800" b="1" smtClean="0">
              <a:solidFill>
                <a:srgbClr val="FF0000"/>
              </a:solidFill>
              <a:latin typeface="Times New Roman" pitchFamily="18" charset="0"/>
              <a:cs typeface="Times New Roman" pitchFamily="18" charset="0"/>
            </a:rPr>
            <a:t>CÔNG SUẤT</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D1F8D42D-7AB6-4884-A056-C34097412F76}" type="presOf" srcId="{263A050A-58F5-4649-B387-9AE24ABBA6CD}" destId="{F9D33CB6-2574-40F1-8BC1-BEB3CD127F75}" srcOrd="0" destOrd="0" presId="urn:microsoft.com/office/officeart/2005/8/layout/default#1"/>
    <dgm:cxn modelId="{81CCD60B-69B1-4F1F-B05E-1B19FB304BD4}" type="presOf" srcId="{46751E6A-86D4-43C8-9559-6F227E1E89F5}" destId="{15401ABF-56DF-4D55-A618-E87133E74D5A}"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E2CF0808-903E-47FF-AD09-742F127F5B70}" type="presParOf" srcId="{F9D33CB6-2574-40F1-8BC1-BEB3CD127F75}" destId="{15401ABF-56DF-4D55-A618-E87133E74D5A}" srcOrd="0" destOrd="0" presId="urn:microsoft.com/office/officeart/2005/8/layout/default#1"/>
  </dgm:cxnLst>
  <dgm:bg/>
  <dgm:whole/>
</dgm:dataModel>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3.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 Id="rId4" Type="http://schemas.openxmlformats.org/officeDocument/2006/relationships/image" Target="../media/image22.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8.wmf"/><Relationship Id="rId1" Type="http://schemas.openxmlformats.org/officeDocument/2006/relationships/image" Target="../media/image23.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2.wmf"/><Relationship Id="rId1" Type="http://schemas.openxmlformats.org/officeDocument/2006/relationships/image" Target="../media/image3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F5CFCD-0698-4D52-853D-8DC8A5929BC9}" type="datetimeFigureOut">
              <a:rPr lang="vi-VN" smtClean="0"/>
              <a:pPr/>
              <a:t>17/06/2020</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85460A-0F76-40F1-991C-57B50B4AC8C2}"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vi-VN"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DF75A3F8-F74E-44D4-B722-480E72BC9087}" type="datetimeFigureOut">
              <a:rPr lang="vi-VN" smtClean="0"/>
              <a:pPr/>
              <a:t>17/06/2020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DF75A3F8-F74E-44D4-B722-480E72BC9087}" type="datetimeFigureOut">
              <a:rPr lang="vi-VN" smtClean="0"/>
              <a:pPr/>
              <a:t>17/06/2020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F75A3F8-F74E-44D4-B722-480E72BC9087}" type="datetimeFigureOut">
              <a:rPr lang="vi-VN" smtClean="0"/>
              <a:pPr/>
              <a:t>17/06/2020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DF75A3F8-F74E-44D4-B722-480E72BC9087}" type="datetimeFigureOut">
              <a:rPr lang="vi-VN" smtClean="0"/>
              <a:pPr/>
              <a:t>17/06/2020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DF75A3F8-F74E-44D4-B722-480E72BC9087}" type="datetimeFigureOut">
              <a:rPr lang="vi-VN" smtClean="0"/>
              <a:pPr/>
              <a:t>17/06/2020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DF75A3F8-F74E-44D4-B722-480E72BC9087}" type="datetimeFigureOut">
              <a:rPr lang="vi-VN" smtClean="0"/>
              <a:pPr/>
              <a:t>17/06/2020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75A3F8-F74E-44D4-B722-480E72BC9087}" type="datetimeFigureOut">
              <a:rPr lang="vi-VN" smtClean="0"/>
              <a:pPr/>
              <a:t>17/06/2020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75A3F8-F74E-44D4-B722-480E72BC9087}" type="datetimeFigureOut">
              <a:rPr lang="vi-VN" smtClean="0"/>
              <a:pPr/>
              <a:t>17/06/2020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75A3F8-F74E-44D4-B722-480E72BC9087}" type="datetimeFigureOut">
              <a:rPr lang="vi-VN" smtClean="0"/>
              <a:pPr/>
              <a:t>17/06/2020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DF75A3F8-F74E-44D4-B722-480E72BC9087}" type="datetimeFigureOut">
              <a:rPr lang="vi-VN" smtClean="0"/>
              <a:pPr/>
              <a:t>17/06/2020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DF75A3F8-F74E-44D4-B722-480E72BC9087}" type="datetimeFigureOut">
              <a:rPr lang="vi-VN" smtClean="0"/>
              <a:pPr/>
              <a:t>17/06/2020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75A3F8-F74E-44D4-B722-480E72BC9087}" type="datetimeFigureOut">
              <a:rPr lang="vi-VN" smtClean="0"/>
              <a:pPr/>
              <a:t>17/06/2020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E13341-F94B-4B62-B8F9-8BE9DD9956F8}"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oleObject" Target="../embeddings/oleObject7.bin"/><Relationship Id="rId4" Type="http://schemas.openxmlformats.org/officeDocument/2006/relationships/oleObject" Target="../embeddings/oleObject6.bin"/></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oleObject" Target="../embeddings/oleObject9.bin"/></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oleObject" Target="../embeddings/oleObject11.bin"/><Relationship Id="rId4" Type="http://schemas.openxmlformats.org/officeDocument/2006/relationships/oleObject" Target="../embeddings/oleObject10.bin"/></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oleObject" Target="../embeddings/oleObject14.bin"/><Relationship Id="rId4" Type="http://schemas.openxmlformats.org/officeDocument/2006/relationships/oleObject" Target="../embeddings/oleObject13.bin"/></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oleObject" Target="../embeddings/oleObject18.bin"/><Relationship Id="rId5" Type="http://schemas.openxmlformats.org/officeDocument/2006/relationships/oleObject" Target="../embeddings/oleObject17.bin"/><Relationship Id="rId4" Type="http://schemas.openxmlformats.org/officeDocument/2006/relationships/oleObject" Target="../embeddings/oleObject16.bin"/></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7.xml"/><Relationship Id="rId1" Type="http://schemas.openxmlformats.org/officeDocument/2006/relationships/vmlDrawing" Target="../drawings/vmlDrawing7.vml"/><Relationship Id="rId5" Type="http://schemas.openxmlformats.org/officeDocument/2006/relationships/oleObject" Target="../embeddings/oleObject21.bin"/><Relationship Id="rId4" Type="http://schemas.openxmlformats.org/officeDocument/2006/relationships/oleObject" Target="../embeddings/oleObject20.bin"/></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oleObject" Target="../embeddings/oleObject22.bin"/></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oleObject" Target="../embeddings/oleObject25.bin"/><Relationship Id="rId4" Type="http://schemas.openxmlformats.org/officeDocument/2006/relationships/oleObject" Target="../embeddings/oleObject24.bin"/></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4.wmf"/><Relationship Id="rId1" Type="http://schemas.openxmlformats.org/officeDocument/2006/relationships/slideLayout" Target="../slideLayouts/slideLayout2.xml"/><Relationship Id="rId5" Type="http://schemas.openxmlformats.org/officeDocument/2006/relationships/image" Target="../media/image37.wmf"/><Relationship Id="rId4" Type="http://schemas.openxmlformats.org/officeDocument/2006/relationships/image" Target="../media/image36.wmf"/></Relationships>
</file>

<file path=ppt/slides/_rels/slide21.x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9.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w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noAutofit/>
          </a:bodyPr>
          <a:lstStyle/>
          <a:p>
            <a:pPr marL="0" indent="0" algn="ctr" eaLnBrk="1" hangingPunct="1">
              <a:lnSpc>
                <a:spcPct val="80000"/>
              </a:lnSpc>
              <a:buFontTx/>
              <a:buNone/>
              <a:defRPr/>
            </a:pPr>
            <a:endParaRPr lang="en-US" b="1" dirty="0"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KHOA  ÑIEÄN – ÑIEÄN TÖÛ</a:t>
            </a:r>
          </a:p>
          <a:p>
            <a:pPr marL="0" indent="0" algn="ctr" eaLnBrk="1" hangingPunct="1">
              <a:lnSpc>
                <a:spcPct val="80000"/>
              </a:lnSpc>
              <a:buFontTx/>
              <a:buNone/>
              <a:defRPr/>
            </a:pP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r>
              <a:rPr lang="en-US" b="1" dirty="0" smtClean="0">
                <a:solidFill>
                  <a:srgbClr val="FFC000"/>
                </a:solidFill>
                <a:effectLst>
                  <a:outerShdw blurRad="38100" dist="38100" dir="2700000" algn="tl">
                    <a:srgbClr val="C0C0C0"/>
                  </a:outerShdw>
                </a:effectLst>
                <a:latin typeface="VNI-Times" pitchFamily="2" charset="0"/>
                <a:sym typeface="Wingdings" pitchFamily="2" charset="2"/>
              </a:rPr>
              <a:t></a:t>
            </a: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00B050"/>
                </a:solidFill>
              </a:rPr>
              <a:t>HOÏC PHAÀN</a:t>
            </a:r>
            <a:r>
              <a:rPr lang="en-US" sz="2500" i="1">
                <a:solidFill>
                  <a:srgbClr val="00B050"/>
                </a:solidFill>
              </a:rPr>
              <a:t> :</a:t>
            </a:r>
          </a:p>
        </p:txBody>
      </p:sp>
      <p:graphicFrame>
        <p:nvGraphicFramePr>
          <p:cNvPr id="7" name="Diagram 6"/>
          <p:cNvGraphicFramePr/>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Rectangle 94"/>
          <p:cNvSpPr/>
          <p:nvPr/>
        </p:nvSpPr>
        <p:spPr>
          <a:xfrm>
            <a:off x="0" y="0"/>
            <a:ext cx="9144000" cy="646331"/>
          </a:xfrm>
          <a:prstGeom prst="rect">
            <a:avLst/>
          </a:prstGeom>
          <a:solidFill>
            <a:srgbClr val="FFFF00"/>
          </a:solidFill>
        </p:spPr>
        <p:txBody>
          <a:bodyPr wrap="square">
            <a:spAutoFit/>
          </a:bodyPr>
          <a:lstStyle/>
          <a:p>
            <a:r>
              <a:rPr lang="en-US" sz="3600" b="1" u="sng" smtClean="0">
                <a:solidFill>
                  <a:srgbClr val="FF0000"/>
                </a:solidFill>
                <a:latin typeface="Times New Roman" pitchFamily="18" charset="0"/>
                <a:cs typeface="Times New Roman" pitchFamily="18" charset="0"/>
              </a:rPr>
              <a:t>Chương 3</a:t>
            </a:r>
            <a:r>
              <a:rPr lang="en-US" sz="3600" b="1" smtClean="0">
                <a:solidFill>
                  <a:srgbClr val="FF0000"/>
                </a:solidFill>
                <a:latin typeface="Times New Roman" pitchFamily="18" charset="0"/>
                <a:cs typeface="Times New Roman" pitchFamily="18" charset="0"/>
              </a:rPr>
              <a:t>: CÁC BỘ BIẾN ĐỔI ĐIỆN ÁP</a:t>
            </a:r>
            <a:endParaRPr lang="vi-VN" sz="3600"/>
          </a:p>
        </p:txBody>
      </p:sp>
      <p:sp>
        <p:nvSpPr>
          <p:cNvPr id="7" name="TextBox 6"/>
          <p:cNvSpPr txBox="1"/>
          <p:nvPr/>
        </p:nvSpPr>
        <p:spPr>
          <a:xfrm>
            <a:off x="0" y="714356"/>
            <a:ext cx="9286908" cy="584775"/>
          </a:xfrm>
          <a:prstGeom prst="rect">
            <a:avLst/>
          </a:prstGeom>
          <a:noFill/>
        </p:spPr>
        <p:txBody>
          <a:bodyPr wrap="square" rtlCol="0">
            <a:spAutoFit/>
          </a:bodyPr>
          <a:lstStyle/>
          <a:p>
            <a:r>
              <a:rPr lang="en-US" sz="3200" b="1">
                <a:solidFill>
                  <a:srgbClr val="00B050"/>
                </a:solidFill>
                <a:latin typeface="Times New Roman" pitchFamily="18" charset="0"/>
                <a:cs typeface="Times New Roman" pitchFamily="18" charset="0"/>
              </a:rPr>
              <a:t>3</a:t>
            </a:r>
            <a:r>
              <a:rPr lang="en-US" sz="3200" b="1" smtClean="0">
                <a:solidFill>
                  <a:srgbClr val="00B050"/>
                </a:solidFill>
                <a:latin typeface="Times New Roman" pitchFamily="18" charset="0"/>
                <a:cs typeface="Times New Roman" pitchFamily="18" charset="0"/>
              </a:rPr>
              <a:t>.1/ </a:t>
            </a:r>
            <a:r>
              <a:rPr lang="en-US" sz="3200" b="1" u="sng">
                <a:solidFill>
                  <a:srgbClr val="00B050"/>
                </a:solidFill>
                <a:latin typeface="Times New Roman" pitchFamily="18" charset="0"/>
                <a:cs typeface="Times New Roman" pitchFamily="18" charset="0"/>
              </a:rPr>
              <a:t>B</a:t>
            </a:r>
            <a:r>
              <a:rPr lang="en-US" sz="3200" b="1" u="sng" smtClean="0">
                <a:solidFill>
                  <a:srgbClr val="00B050"/>
                </a:solidFill>
                <a:latin typeface="Times New Roman" pitchFamily="18" charset="0"/>
                <a:cs typeface="Times New Roman" pitchFamily="18" charset="0"/>
              </a:rPr>
              <a:t>ộ biến đổi điện áp xoay chiều </a:t>
            </a:r>
            <a:r>
              <a:rPr lang="en-US" sz="3200" b="1" smtClean="0">
                <a:solidFill>
                  <a:srgbClr val="00B050"/>
                </a:solidFill>
                <a:latin typeface="Times New Roman" pitchFamily="18" charset="0"/>
                <a:cs typeface="Times New Roman" pitchFamily="18" charset="0"/>
              </a:rPr>
              <a:t>:</a:t>
            </a:r>
            <a:endParaRPr lang="vi-VN" sz="3200" b="1">
              <a:solidFill>
                <a:srgbClr val="00B050"/>
              </a:solidFill>
              <a:latin typeface="Times New Roman" pitchFamily="18" charset="0"/>
              <a:cs typeface="Times New Roman" pitchFamily="18" charset="0"/>
            </a:endParaRPr>
          </a:p>
        </p:txBody>
      </p:sp>
      <p:sp>
        <p:nvSpPr>
          <p:cNvPr id="8" name="TextBox 7"/>
          <p:cNvSpPr txBox="1"/>
          <p:nvPr/>
        </p:nvSpPr>
        <p:spPr>
          <a:xfrm>
            <a:off x="142844" y="1357298"/>
            <a:ext cx="8786874" cy="1077218"/>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Dùng để thay đổi trị hiệu dụng của điện áp xoay chiều ngõ ra</a:t>
            </a:r>
            <a:endParaRPr lang="vi-VN" sz="3200">
              <a:solidFill>
                <a:srgbClr val="FF0000"/>
              </a:solidFill>
              <a:latin typeface="Times New Roman" pitchFamily="18" charset="0"/>
              <a:cs typeface="Times New Roman" pitchFamily="18" charset="0"/>
            </a:endParaRPr>
          </a:p>
        </p:txBody>
      </p:sp>
      <p:sp>
        <p:nvSpPr>
          <p:cNvPr id="9" name="TextBox 8"/>
          <p:cNvSpPr txBox="1"/>
          <p:nvPr/>
        </p:nvSpPr>
        <p:spPr>
          <a:xfrm>
            <a:off x="0" y="2357430"/>
            <a:ext cx="9144000" cy="452431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ứng dụng</a:t>
            </a:r>
            <a:r>
              <a:rPr lang="en-US" sz="3200" smtClean="0">
                <a:solidFill>
                  <a:srgbClr val="FF0000"/>
                </a:solidFill>
                <a:latin typeface="Times New Roman" pitchFamily="18" charset="0"/>
                <a:cs typeface="Times New Roman" pitchFamily="18" charset="0"/>
              </a:rPr>
              <a:t>:</a:t>
            </a:r>
          </a:p>
          <a:p>
            <a:r>
              <a:rPr lang="en-US" sz="3200" smtClean="0">
                <a:solidFill>
                  <a:srgbClr val="002060"/>
                </a:solidFill>
                <a:latin typeface="Times New Roman" pitchFamily="18" charset="0"/>
                <a:cs typeface="Times New Roman" pitchFamily="18" charset="0"/>
              </a:rPr>
              <a:t>- Điều khiển công suất tiêu thụ của các tải như lò nướng điện trở, bếp điện.</a:t>
            </a:r>
          </a:p>
          <a:p>
            <a:r>
              <a:rPr lang="en-US" sz="3200" smtClean="0">
                <a:solidFill>
                  <a:srgbClr val="002060"/>
                </a:solidFill>
                <a:latin typeface="Times New Roman" pitchFamily="18" charset="0"/>
                <a:cs typeface="Times New Roman" pitchFamily="18" charset="0"/>
              </a:rPr>
              <a:t>- Điều khiển chiếu sáng cho sân khấu, quảng cáo</a:t>
            </a:r>
          </a:p>
          <a:p>
            <a:pPr>
              <a:buFontTx/>
              <a:buChar char="-"/>
            </a:pPr>
            <a:r>
              <a:rPr lang="en-US" sz="3200" smtClean="0">
                <a:solidFill>
                  <a:srgbClr val="002060"/>
                </a:solidFill>
                <a:latin typeface="Times New Roman" pitchFamily="18" charset="0"/>
                <a:cs typeface="Times New Roman" pitchFamily="18" charset="0"/>
              </a:rPr>
              <a:t> Điều khiển vận tốc động cơ không đồng bộ công suất vừa và nhỏ (máy quạt gió, máy bơm, máy xay), điều khiển động cơ vạn năng (máy trộn, máy sấy).</a:t>
            </a:r>
          </a:p>
          <a:p>
            <a:pPr>
              <a:buFontTx/>
              <a:buChar char="-"/>
            </a:pPr>
            <a:r>
              <a:rPr lang="en-US" sz="3200" smtClean="0">
                <a:solidFill>
                  <a:srgbClr val="002060"/>
                </a:solidFill>
                <a:latin typeface="Times New Roman" pitchFamily="18" charset="0"/>
                <a:cs typeface="Times New Roman" pitchFamily="18" charset="0"/>
              </a:rPr>
              <a:t> Dùng trong các hệ thống bù nhuyễn công suất phản kháng.</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checkerboard(across)">
                                      <p:cBhvr>
                                        <p:cTn id="7" dur="500"/>
                                        <p:tgtEl>
                                          <p:spTgt spid="9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heckerboard(across)">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checkerboard(across)">
                                      <p:cBhvr>
                                        <p:cTn id="22" dur="5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9">
                                            <p:txEl>
                                              <p:pRg st="1" end="1"/>
                                            </p:txEl>
                                          </p:spTgt>
                                        </p:tgtEl>
                                        <p:attrNameLst>
                                          <p:attrName>style.visibility</p:attrName>
                                        </p:attrNameLst>
                                      </p:cBhvr>
                                      <p:to>
                                        <p:strVal val="visible"/>
                                      </p:to>
                                    </p:set>
                                    <p:animEffect transition="in" filter="checkerboard(across)">
                                      <p:cBhvr>
                                        <p:cTn id="27" dur="500"/>
                                        <p:tgtEl>
                                          <p:spTgt spid="9">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9">
                                            <p:txEl>
                                              <p:pRg st="2" end="2"/>
                                            </p:txEl>
                                          </p:spTgt>
                                        </p:tgtEl>
                                        <p:attrNameLst>
                                          <p:attrName>style.visibility</p:attrName>
                                        </p:attrNameLst>
                                      </p:cBhvr>
                                      <p:to>
                                        <p:strVal val="visible"/>
                                      </p:to>
                                    </p:set>
                                    <p:animEffect transition="in" filter="checkerboard(across)">
                                      <p:cBhvr>
                                        <p:cTn id="32" dur="500"/>
                                        <p:tgtEl>
                                          <p:spTgt spid="9">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9">
                                            <p:txEl>
                                              <p:pRg st="3" end="3"/>
                                            </p:txEl>
                                          </p:spTgt>
                                        </p:tgtEl>
                                        <p:attrNameLst>
                                          <p:attrName>style.visibility</p:attrName>
                                        </p:attrNameLst>
                                      </p:cBhvr>
                                      <p:to>
                                        <p:strVal val="visible"/>
                                      </p:to>
                                    </p:set>
                                    <p:animEffect transition="in" filter="checkerboard(across)">
                                      <p:cBhvr>
                                        <p:cTn id="37" dur="500"/>
                                        <p:tgtEl>
                                          <p:spTgt spid="9">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nodeType="clickEffect">
                                  <p:stCondLst>
                                    <p:cond delay="0"/>
                                  </p:stCondLst>
                                  <p:childTnLst>
                                    <p:set>
                                      <p:cBhvr>
                                        <p:cTn id="41" dur="1" fill="hold">
                                          <p:stCondLst>
                                            <p:cond delay="0"/>
                                          </p:stCondLst>
                                        </p:cTn>
                                        <p:tgtEl>
                                          <p:spTgt spid="9">
                                            <p:txEl>
                                              <p:pRg st="4" end="4"/>
                                            </p:txEl>
                                          </p:spTgt>
                                        </p:tgtEl>
                                        <p:attrNameLst>
                                          <p:attrName>style.visibility</p:attrName>
                                        </p:attrNameLst>
                                      </p:cBhvr>
                                      <p:to>
                                        <p:strVal val="visible"/>
                                      </p:to>
                                    </p:set>
                                    <p:animEffect transition="in" filter="checkerboard(across)">
                                      <p:cBhvr>
                                        <p:cTn id="4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animBg="1"/>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TextBox 85"/>
          <p:cNvSpPr txBox="1"/>
          <p:nvPr/>
        </p:nvSpPr>
        <p:spPr>
          <a:xfrm>
            <a:off x="0" y="0"/>
            <a:ext cx="9286908"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3.1.1- </a:t>
            </a:r>
            <a:r>
              <a:rPr lang="en-US" sz="3200" b="1" u="sng" smtClean="0">
                <a:solidFill>
                  <a:schemeClr val="accent6">
                    <a:lumMod val="75000"/>
                  </a:schemeClr>
                </a:solidFill>
                <a:latin typeface="Times New Roman" pitchFamily="18" charset="0"/>
                <a:cs typeface="Times New Roman" pitchFamily="18" charset="0"/>
              </a:rPr>
              <a:t>Bộ biến đổi điện áp xoay chiều một pha </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pic>
        <p:nvPicPr>
          <p:cNvPr id="87"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930151" y="2222805"/>
            <a:ext cx="4213850" cy="306358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8" name="Rectangle 87"/>
          <p:cNvSpPr/>
          <p:nvPr/>
        </p:nvSpPr>
        <p:spPr>
          <a:xfrm>
            <a:off x="285720" y="642918"/>
            <a:ext cx="8143576" cy="584775"/>
          </a:xfrm>
          <a:prstGeom prst="rect">
            <a:avLst/>
          </a:prstGeom>
        </p:spPr>
        <p:txBody>
          <a:bodyPr wrap="none">
            <a:spAutoFit/>
          </a:bodyPr>
          <a:lstStyle/>
          <a:p>
            <a:r>
              <a:rPr lang="en-US" sz="3200" smtClean="0">
                <a:solidFill>
                  <a:srgbClr val="0070C0"/>
                </a:solidFill>
                <a:latin typeface="Times New Roman" pitchFamily="18" charset="0"/>
                <a:cs typeface="Times New Roman" pitchFamily="18" charset="0"/>
              </a:rPr>
              <a:t>* </a:t>
            </a:r>
            <a:r>
              <a:rPr lang="en-US" sz="3200" u="sng" smtClean="0">
                <a:solidFill>
                  <a:srgbClr val="0070C0"/>
                </a:solidFill>
                <a:latin typeface="Times New Roman" pitchFamily="18" charset="0"/>
                <a:cs typeface="Times New Roman" pitchFamily="18" charset="0"/>
              </a:rPr>
              <a:t>Bộ biến đổi điện áp xoay chiều một pha tải R</a:t>
            </a:r>
            <a:r>
              <a:rPr lang="en-US" sz="3200" smtClean="0">
                <a:solidFill>
                  <a:srgbClr val="0070C0"/>
                </a:solidFill>
                <a:latin typeface="Times New Roman" pitchFamily="18" charset="0"/>
                <a:cs typeface="Times New Roman" pitchFamily="18" charset="0"/>
              </a:rPr>
              <a:t>: </a:t>
            </a:r>
            <a:endParaRPr lang="vi-VN" sz="3200">
              <a:solidFill>
                <a:srgbClr val="0070C0"/>
              </a:solidFill>
            </a:endParaRPr>
          </a:p>
        </p:txBody>
      </p:sp>
      <p:pic>
        <p:nvPicPr>
          <p:cNvPr id="89" name="Picture 3"/>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11914" y="1214422"/>
            <a:ext cx="5145904" cy="553024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checkerboard(across)">
                                      <p:cBhvr>
                                        <p:cTn id="7" dur="500"/>
                                        <p:tgtEl>
                                          <p:spTgt spid="8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8"/>
                                        </p:tgtEl>
                                        <p:attrNameLst>
                                          <p:attrName>style.visibility</p:attrName>
                                        </p:attrNameLst>
                                      </p:cBhvr>
                                      <p:to>
                                        <p:strVal val="visible"/>
                                      </p:to>
                                    </p:set>
                                    <p:animEffect transition="in" filter="checkerboard(across)">
                                      <p:cBhvr>
                                        <p:cTn id="12" dur="500"/>
                                        <p:tgtEl>
                                          <p:spTgt spid="8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checkerboard(across)">
                                      <p:cBhvr>
                                        <p:cTn id="17" dur="500"/>
                                        <p:tgtEl>
                                          <p:spTgt spid="8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89"/>
                                        </p:tgtEl>
                                        <p:attrNameLst>
                                          <p:attrName>style.visibility</p:attrName>
                                        </p:attrNameLst>
                                      </p:cBhvr>
                                      <p:to>
                                        <p:strVal val="visible"/>
                                      </p:to>
                                    </p:set>
                                    <p:animEffect transition="in" filter="checkerboard(across)">
                                      <p:cBhvr>
                                        <p:cTn id="22"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46" y="0"/>
            <a:ext cx="7143800"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thông số của mạch</a:t>
            </a:r>
            <a:r>
              <a:rPr lang="en-US" sz="3200" smtClean="0">
                <a:solidFill>
                  <a:srgbClr val="FF0000"/>
                </a:solidFill>
                <a:latin typeface="Times New Roman" pitchFamily="18" charset="0"/>
                <a:cs typeface="Times New Roman" pitchFamily="18" charset="0"/>
              </a:rPr>
              <a:t>:</a:t>
            </a:r>
            <a:endParaRPr lang="vi-VN" sz="3200">
              <a:solidFill>
                <a:srgbClr val="FF0000"/>
              </a:solidFill>
              <a:latin typeface="Times New Roman" pitchFamily="18" charset="0"/>
              <a:cs typeface="Times New Roman" pitchFamily="18" charset="0"/>
            </a:endParaRPr>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25" name="Object 1"/>
          <p:cNvGraphicFramePr>
            <a:graphicFrameLocks noChangeAspect="1"/>
          </p:cNvGraphicFramePr>
          <p:nvPr/>
        </p:nvGraphicFramePr>
        <p:xfrm>
          <a:off x="2428860" y="785794"/>
          <a:ext cx="3222243" cy="657228"/>
        </p:xfrm>
        <a:graphic>
          <a:graphicData uri="http://schemas.openxmlformats.org/presentationml/2006/ole">
            <p:oleObj spid="_x0000_s1025" name="Equation" r:id="rId3" imgW="1117600" imgH="228600" progId="Equation.3">
              <p:embed/>
            </p:oleObj>
          </a:graphicData>
        </a:graphic>
      </p:graphicFrame>
      <p:sp>
        <p:nvSpPr>
          <p:cNvPr id="6" name="Rectangle 5"/>
          <p:cNvSpPr/>
          <p:nvPr/>
        </p:nvSpPr>
        <p:spPr>
          <a:xfrm>
            <a:off x="500034" y="1548458"/>
            <a:ext cx="6800388"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Trị hiệu dụng của điện áp xoay chiều ngõ ra:</a:t>
            </a:r>
            <a:endParaRPr lang="vi-VN" sz="2800">
              <a:solidFill>
                <a:srgbClr val="002060"/>
              </a:solidFill>
              <a:latin typeface="Times New Roman" pitchFamily="18" charset="0"/>
              <a:cs typeface="Times New Roman" pitchFamily="18" charset="0"/>
            </a:endParaRPr>
          </a:p>
        </p:txBody>
      </p:sp>
      <p:sp>
        <p:nvSpPr>
          <p:cNvPr id="102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27" name="Object 3"/>
          <p:cNvGraphicFramePr>
            <a:graphicFrameLocks noChangeAspect="1"/>
          </p:cNvGraphicFramePr>
          <p:nvPr/>
        </p:nvGraphicFramePr>
        <p:xfrm>
          <a:off x="759052" y="2214554"/>
          <a:ext cx="6830434" cy="1071570"/>
        </p:xfrm>
        <a:graphic>
          <a:graphicData uri="http://schemas.openxmlformats.org/presentationml/2006/ole">
            <p:oleObj spid="_x0000_s1027" name="Equation" r:id="rId4" imgW="3302000" imgH="520700" progId="Equation.3">
              <p:embed/>
            </p:oleObj>
          </a:graphicData>
        </a:graphic>
      </p:graphicFrame>
      <p:sp>
        <p:nvSpPr>
          <p:cNvPr id="103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29" name="Object 5"/>
          <p:cNvGraphicFramePr>
            <a:graphicFrameLocks noChangeAspect="1"/>
          </p:cNvGraphicFramePr>
          <p:nvPr/>
        </p:nvGraphicFramePr>
        <p:xfrm>
          <a:off x="4736462" y="3337177"/>
          <a:ext cx="2907372" cy="1020517"/>
        </p:xfrm>
        <a:graphic>
          <a:graphicData uri="http://schemas.openxmlformats.org/presentationml/2006/ole">
            <p:oleObj spid="_x0000_s1029" name="Equation" r:id="rId5" imgW="1256755" imgH="444307" progId="Equation.3">
              <p:embed/>
            </p:oleObj>
          </a:graphicData>
        </a:graphic>
      </p:graphicFrame>
      <p:sp>
        <p:nvSpPr>
          <p:cNvPr id="11" name="Rectangle 10"/>
          <p:cNvSpPr/>
          <p:nvPr/>
        </p:nvSpPr>
        <p:spPr>
          <a:xfrm>
            <a:off x="571472" y="4477416"/>
            <a:ext cx="4998612"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Trị hiệu dụng dòng điện qua tải:</a:t>
            </a:r>
            <a:endParaRPr lang="vi-VN" sz="2800">
              <a:solidFill>
                <a:srgbClr val="002060"/>
              </a:solidFill>
              <a:latin typeface="Times New Roman" pitchFamily="18" charset="0"/>
              <a:cs typeface="Times New Roman" pitchFamily="18" charset="0"/>
            </a:endParaRPr>
          </a:p>
        </p:txBody>
      </p:sp>
      <p:sp>
        <p:nvSpPr>
          <p:cNvPr id="103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31" name="Object 7"/>
          <p:cNvGraphicFramePr>
            <a:graphicFrameLocks noChangeAspect="1"/>
          </p:cNvGraphicFramePr>
          <p:nvPr/>
        </p:nvGraphicFramePr>
        <p:xfrm>
          <a:off x="1734624" y="5214950"/>
          <a:ext cx="4784804" cy="1000132"/>
        </p:xfrm>
        <a:graphic>
          <a:graphicData uri="http://schemas.openxmlformats.org/presentationml/2006/ole">
            <p:oleObj spid="_x0000_s1031" name="Equation" r:id="rId6" imgW="2108200" imgH="4445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025"/>
                                        </p:tgtEl>
                                        <p:attrNameLst>
                                          <p:attrName>style.visibility</p:attrName>
                                        </p:attrNameLst>
                                      </p:cBhvr>
                                      <p:to>
                                        <p:strVal val="visible"/>
                                      </p:to>
                                    </p:set>
                                    <p:animEffect transition="in" filter="checkerboard(across)">
                                      <p:cBhvr>
                                        <p:cTn id="12" dur="500"/>
                                        <p:tgtEl>
                                          <p:spTgt spid="102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027"/>
                                        </p:tgtEl>
                                        <p:attrNameLst>
                                          <p:attrName>style.visibility</p:attrName>
                                        </p:attrNameLst>
                                      </p:cBhvr>
                                      <p:to>
                                        <p:strVal val="visible"/>
                                      </p:to>
                                    </p:set>
                                    <p:animEffect transition="in" filter="checkerboard(across)">
                                      <p:cBhvr>
                                        <p:cTn id="22" dur="500"/>
                                        <p:tgtEl>
                                          <p:spTgt spid="1027"/>
                                        </p:tgtEl>
                                      </p:cBhvr>
                                    </p:animEffect>
                                  </p:childTnLst>
                                </p:cTn>
                              </p:par>
                              <p:par>
                                <p:cTn id="23" presetID="5" presetClass="entr" presetSubtype="10" fill="hold" nodeType="withEffect">
                                  <p:stCondLst>
                                    <p:cond delay="0"/>
                                  </p:stCondLst>
                                  <p:childTnLst>
                                    <p:set>
                                      <p:cBhvr>
                                        <p:cTn id="24" dur="1" fill="hold">
                                          <p:stCondLst>
                                            <p:cond delay="0"/>
                                          </p:stCondLst>
                                        </p:cTn>
                                        <p:tgtEl>
                                          <p:spTgt spid="1029"/>
                                        </p:tgtEl>
                                        <p:attrNameLst>
                                          <p:attrName>style.visibility</p:attrName>
                                        </p:attrNameLst>
                                      </p:cBhvr>
                                      <p:to>
                                        <p:strVal val="visible"/>
                                      </p:to>
                                    </p:set>
                                    <p:animEffect transition="in" filter="checkerboard(across)">
                                      <p:cBhvr>
                                        <p:cTn id="25" dur="500"/>
                                        <p:tgtEl>
                                          <p:spTgt spid="1029"/>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checkerboard(across)">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1031"/>
                                        </p:tgtEl>
                                        <p:attrNameLst>
                                          <p:attrName>style.visibility</p:attrName>
                                        </p:attrNameLst>
                                      </p:cBhvr>
                                      <p:to>
                                        <p:strVal val="visible"/>
                                      </p:to>
                                    </p:set>
                                    <p:animEffect transition="in" filter="checkerboard(across)">
                                      <p:cBhvr>
                                        <p:cTn id="35" dur="500"/>
                                        <p:tgtEl>
                                          <p:spTgt spid="10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46" y="0"/>
            <a:ext cx="7143800"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thông số của mạch</a:t>
            </a:r>
            <a:r>
              <a:rPr lang="en-US" sz="3200" smtClean="0">
                <a:solidFill>
                  <a:srgbClr val="FF0000"/>
                </a:solidFill>
                <a:latin typeface="Times New Roman" pitchFamily="18" charset="0"/>
                <a:cs typeface="Times New Roman" pitchFamily="18" charset="0"/>
              </a:rPr>
              <a:t>:</a:t>
            </a:r>
            <a:endParaRPr lang="vi-VN" sz="3200">
              <a:solidFill>
                <a:srgbClr val="FF0000"/>
              </a:solidFill>
              <a:latin typeface="Times New Roman" pitchFamily="18" charset="0"/>
              <a:cs typeface="Times New Roman" pitchFamily="18" charset="0"/>
            </a:endParaRPr>
          </a:p>
        </p:txBody>
      </p:sp>
      <p:sp>
        <p:nvSpPr>
          <p:cNvPr id="3" name="Rectangle 2"/>
          <p:cNvSpPr/>
          <p:nvPr/>
        </p:nvSpPr>
        <p:spPr>
          <a:xfrm>
            <a:off x="571472" y="714356"/>
            <a:ext cx="4243469"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trung bình qua SCR:</a:t>
            </a:r>
            <a:endParaRPr lang="vi-VN" sz="2800">
              <a:solidFill>
                <a:srgbClr val="002060"/>
              </a:solidFill>
              <a:latin typeface="Times New Roman" pitchFamily="18" charset="0"/>
              <a:cs typeface="Times New Roman" pitchFamily="18" charset="0"/>
            </a:endParaRPr>
          </a:p>
        </p:txBody>
      </p:sp>
      <p:sp>
        <p:nvSpPr>
          <p:cNvPr id="194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9457" name="Object 1"/>
          <p:cNvGraphicFramePr>
            <a:graphicFrameLocks noChangeAspect="1"/>
          </p:cNvGraphicFramePr>
          <p:nvPr/>
        </p:nvGraphicFramePr>
        <p:xfrm>
          <a:off x="1059237" y="1428736"/>
          <a:ext cx="6727473" cy="1071570"/>
        </p:xfrm>
        <a:graphic>
          <a:graphicData uri="http://schemas.openxmlformats.org/presentationml/2006/ole">
            <p:oleObj spid="_x0000_s19457" name="Equation" r:id="rId3" imgW="3009900" imgH="482600" progId="Equation.3">
              <p:embed/>
            </p:oleObj>
          </a:graphicData>
        </a:graphic>
      </p:graphicFrame>
      <p:sp>
        <p:nvSpPr>
          <p:cNvPr id="6" name="Rectangle 5"/>
          <p:cNvSpPr/>
          <p:nvPr/>
        </p:nvSpPr>
        <p:spPr>
          <a:xfrm>
            <a:off x="571472" y="2620028"/>
            <a:ext cx="4182555"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hiệu dụng qua SCR:</a:t>
            </a:r>
            <a:endParaRPr lang="vi-VN" sz="2800">
              <a:solidFill>
                <a:srgbClr val="002060"/>
              </a:solidFill>
              <a:latin typeface="Times New Roman" pitchFamily="18" charset="0"/>
              <a:cs typeface="Times New Roman" pitchFamily="18" charset="0"/>
            </a:endParaRPr>
          </a:p>
        </p:txBody>
      </p:sp>
      <p:sp>
        <p:nvSpPr>
          <p:cNvPr id="1946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9459" name="Object 3"/>
          <p:cNvGraphicFramePr>
            <a:graphicFrameLocks noChangeAspect="1"/>
          </p:cNvGraphicFramePr>
          <p:nvPr/>
        </p:nvGraphicFramePr>
        <p:xfrm>
          <a:off x="2428860" y="3271194"/>
          <a:ext cx="2268511" cy="1015062"/>
        </p:xfrm>
        <a:graphic>
          <a:graphicData uri="http://schemas.openxmlformats.org/presentationml/2006/ole">
            <p:oleObj spid="_x0000_s19459" name="Equation" r:id="rId4" imgW="939800" imgH="419100" progId="Equation.3">
              <p:embed/>
            </p:oleObj>
          </a:graphicData>
        </a:graphic>
      </p:graphicFrame>
      <p:sp>
        <p:nvSpPr>
          <p:cNvPr id="9" name="Rectangle 8"/>
          <p:cNvSpPr/>
          <p:nvPr/>
        </p:nvSpPr>
        <p:spPr>
          <a:xfrm>
            <a:off x="646864" y="4334540"/>
            <a:ext cx="4282326"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Công </a:t>
            </a:r>
            <a:r>
              <a:rPr lang="en-US" sz="2800" smtClean="0">
                <a:solidFill>
                  <a:srgbClr val="002060"/>
                </a:solidFill>
                <a:latin typeface="Times New Roman" pitchFamily="18" charset="0"/>
                <a:cs typeface="Times New Roman" pitchFamily="18" charset="0"/>
              </a:rPr>
              <a:t>suất tiêu thụ trên tải:</a:t>
            </a:r>
            <a:endParaRPr lang="vi-VN" sz="2800">
              <a:solidFill>
                <a:srgbClr val="002060"/>
              </a:solidFill>
              <a:latin typeface="Times New Roman" pitchFamily="18" charset="0"/>
              <a:cs typeface="Times New Roman" pitchFamily="18" charset="0"/>
            </a:endParaRPr>
          </a:p>
        </p:txBody>
      </p:sp>
      <p:sp>
        <p:nvSpPr>
          <p:cNvPr id="1946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9461" name="Object 5"/>
          <p:cNvGraphicFramePr>
            <a:graphicFrameLocks noChangeAspect="1"/>
          </p:cNvGraphicFramePr>
          <p:nvPr/>
        </p:nvGraphicFramePr>
        <p:xfrm>
          <a:off x="1212610" y="5072074"/>
          <a:ext cx="6555924" cy="1071570"/>
        </p:xfrm>
        <a:graphic>
          <a:graphicData uri="http://schemas.openxmlformats.org/presentationml/2006/ole">
            <p:oleObj spid="_x0000_s19461" name="Equation" r:id="rId5" imgW="2794000" imgH="4572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19457"/>
                                        </p:tgtEl>
                                        <p:attrNameLst>
                                          <p:attrName>style.visibility</p:attrName>
                                        </p:attrNameLst>
                                      </p:cBhvr>
                                      <p:to>
                                        <p:strVal val="visible"/>
                                      </p:to>
                                    </p:set>
                                    <p:animEffect transition="in" filter="checkerboard(across)">
                                      <p:cBhvr>
                                        <p:cTn id="15" dur="500"/>
                                        <p:tgtEl>
                                          <p:spTgt spid="19457"/>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heckerboard(across)">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19459"/>
                                        </p:tgtEl>
                                        <p:attrNameLst>
                                          <p:attrName>style.visibility</p:attrName>
                                        </p:attrNameLst>
                                      </p:cBhvr>
                                      <p:to>
                                        <p:strVal val="visible"/>
                                      </p:to>
                                    </p:set>
                                    <p:animEffect transition="in" filter="checkerboard(across)">
                                      <p:cBhvr>
                                        <p:cTn id="25" dur="500"/>
                                        <p:tgtEl>
                                          <p:spTgt spid="19459"/>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checkerboard(across)">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19461"/>
                                        </p:tgtEl>
                                        <p:attrNameLst>
                                          <p:attrName>style.visibility</p:attrName>
                                        </p:attrNameLst>
                                      </p:cBhvr>
                                      <p:to>
                                        <p:strVal val="visible"/>
                                      </p:to>
                                    </p:set>
                                    <p:animEffect transition="in" filter="checkerboard(across)">
                                      <p:cBhvr>
                                        <p:cTn id="35" dur="500"/>
                                        <p:tgtEl>
                                          <p:spTgt spid="19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46" y="0"/>
            <a:ext cx="7143800"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thông số của mạch</a:t>
            </a:r>
            <a:r>
              <a:rPr lang="en-US" sz="3200" smtClean="0">
                <a:solidFill>
                  <a:srgbClr val="FF0000"/>
                </a:solidFill>
                <a:latin typeface="Times New Roman" pitchFamily="18" charset="0"/>
                <a:cs typeface="Times New Roman" pitchFamily="18" charset="0"/>
              </a:rPr>
              <a:t>:</a:t>
            </a:r>
            <a:endParaRPr lang="vi-VN" sz="3200">
              <a:solidFill>
                <a:srgbClr val="FF0000"/>
              </a:solidFill>
              <a:latin typeface="Times New Roman" pitchFamily="18" charset="0"/>
              <a:cs typeface="Times New Roman" pitchFamily="18" charset="0"/>
            </a:endParaRPr>
          </a:p>
        </p:txBody>
      </p:sp>
      <p:sp>
        <p:nvSpPr>
          <p:cNvPr id="3" name="Rectangle 2"/>
          <p:cNvSpPr/>
          <p:nvPr/>
        </p:nvSpPr>
        <p:spPr>
          <a:xfrm>
            <a:off x="785786" y="928670"/>
            <a:ext cx="3762568"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Hệ </a:t>
            </a:r>
            <a:r>
              <a:rPr lang="en-US" sz="2800" smtClean="0">
                <a:solidFill>
                  <a:srgbClr val="002060"/>
                </a:solidFill>
                <a:latin typeface="Times New Roman" pitchFamily="18" charset="0"/>
                <a:cs typeface="Times New Roman" pitchFamily="18" charset="0"/>
              </a:rPr>
              <a:t>số công suất nguồn:</a:t>
            </a:r>
            <a:endParaRPr lang="vi-VN" sz="2800">
              <a:solidFill>
                <a:srgbClr val="002060"/>
              </a:solidFill>
              <a:latin typeface="Times New Roman" pitchFamily="18" charset="0"/>
              <a:cs typeface="Times New Roman" pitchFamily="18" charset="0"/>
            </a:endParaRPr>
          </a:p>
        </p:txBody>
      </p:sp>
      <p:sp>
        <p:nvSpPr>
          <p:cNvPr id="2048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0481" name="Object 1"/>
          <p:cNvGraphicFramePr>
            <a:graphicFrameLocks noChangeAspect="1"/>
          </p:cNvGraphicFramePr>
          <p:nvPr/>
        </p:nvGraphicFramePr>
        <p:xfrm>
          <a:off x="1317076" y="1643050"/>
          <a:ext cx="6683948" cy="1143008"/>
        </p:xfrm>
        <a:graphic>
          <a:graphicData uri="http://schemas.openxmlformats.org/presentationml/2006/ole">
            <p:oleObj spid="_x0000_s20481" name="Equation" r:id="rId3" imgW="2806700" imgH="482600" progId="Equation.3">
              <p:embed/>
            </p:oleObj>
          </a:graphicData>
        </a:graphic>
      </p:graphicFrame>
      <p:sp>
        <p:nvSpPr>
          <p:cNvPr id="2048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0483" name="Object 3"/>
          <p:cNvGraphicFramePr>
            <a:graphicFrameLocks noChangeAspect="1"/>
          </p:cNvGraphicFramePr>
          <p:nvPr/>
        </p:nvGraphicFramePr>
        <p:xfrm>
          <a:off x="2500298" y="3000372"/>
          <a:ext cx="4980353" cy="1285884"/>
        </p:xfrm>
        <a:graphic>
          <a:graphicData uri="http://schemas.openxmlformats.org/presentationml/2006/ole">
            <p:oleObj spid="_x0000_s20483" name="Equation" r:id="rId4" imgW="2425700" imgH="6223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20481"/>
                                        </p:tgtEl>
                                        <p:attrNameLst>
                                          <p:attrName>style.visibility</p:attrName>
                                        </p:attrNameLst>
                                      </p:cBhvr>
                                      <p:to>
                                        <p:strVal val="visible"/>
                                      </p:to>
                                    </p:set>
                                    <p:animEffect transition="in" filter="checkerboard(across)">
                                      <p:cBhvr>
                                        <p:cTn id="15" dur="500"/>
                                        <p:tgtEl>
                                          <p:spTgt spid="20481"/>
                                        </p:tgtEl>
                                      </p:cBhvr>
                                    </p:animEffect>
                                  </p:childTnLst>
                                </p:cTn>
                              </p:par>
                              <p:par>
                                <p:cTn id="16" presetID="5" presetClass="entr" presetSubtype="10" fill="hold" nodeType="withEffect">
                                  <p:stCondLst>
                                    <p:cond delay="0"/>
                                  </p:stCondLst>
                                  <p:childTnLst>
                                    <p:set>
                                      <p:cBhvr>
                                        <p:cTn id="17" dur="1" fill="hold">
                                          <p:stCondLst>
                                            <p:cond delay="0"/>
                                          </p:stCondLst>
                                        </p:cTn>
                                        <p:tgtEl>
                                          <p:spTgt spid="20483"/>
                                        </p:tgtEl>
                                        <p:attrNameLst>
                                          <p:attrName>style.visibility</p:attrName>
                                        </p:attrNameLst>
                                      </p:cBhvr>
                                      <p:to>
                                        <p:strVal val="visible"/>
                                      </p:to>
                                    </p:set>
                                    <p:animEffect transition="in" filter="checkerboard(across)">
                                      <p:cBhvr>
                                        <p:cTn id="18" dur="5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11" name="Rectangle 7"/>
          <p:cNvSpPr>
            <a:spLocks noChangeArrowheads="1"/>
          </p:cNvSpPr>
          <p:nvPr/>
        </p:nvSpPr>
        <p:spPr bwMode="auto">
          <a:xfrm>
            <a:off x="0" y="0"/>
            <a:ext cx="5072066"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Ví </a:t>
            </a:r>
            <a:r>
              <a:rPr kumimoji="0" lang="en-US" sz="2400" b="1"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dụ 1</a:t>
            </a:r>
            <a:r>
              <a:rPr kumimoji="0" lang="en-US" sz="2400" b="1"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en-US" sz="2400" b="1"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Bộ biến đổi điện áp xoay chiều 1 pha cấp nguồn cho tải thuần trở R=10Ω. Nguồn xoay chiều có trị hiệu dụng 220V, 50Hz. Góc điều khiển α=π/2(rad)</a:t>
            </a:r>
            <a:endParaRPr kumimoji="0" lang="en-US" sz="2400" b="0" i="0" u="none" strike="noStrike" cap="none" normalizeH="0" baseline="0" smtClean="0">
              <a:ln>
                <a:noFill/>
              </a:ln>
              <a:solidFill>
                <a:srgbClr val="FF0000"/>
              </a:solidFill>
              <a:effectLst/>
              <a:latin typeface="Times New Roman" pitchFamily="18" charset="0"/>
              <a:cs typeface="Times New Roman" pitchFamily="18" charset="0"/>
            </a:endParaRPr>
          </a:p>
        </p:txBody>
      </p:sp>
      <p:pic>
        <p:nvPicPr>
          <p:cNvPr id="9"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001620" y="-71462"/>
            <a:ext cx="4213850" cy="306358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1512" name="Rectangle 8"/>
          <p:cNvSpPr>
            <a:spLocks noChangeArrowheads="1"/>
          </p:cNvSpPr>
          <p:nvPr/>
        </p:nvSpPr>
        <p:spPr bwMode="auto">
          <a:xfrm>
            <a:off x="0" y="1857364"/>
            <a:ext cx="5000628"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a) Tính trị hiệu dụng điện áp tải</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b) Tính công suất tiêu thụ trên tải</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c) Tính hệ số công suất</a:t>
            </a:r>
            <a:endParaRPr kumimoji="0" lang="en-US" sz="2400" b="0"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21513" name="Rectangle 9"/>
          <p:cNvSpPr>
            <a:spLocks noChangeArrowheads="1"/>
          </p:cNvSpPr>
          <p:nvPr/>
        </p:nvSpPr>
        <p:spPr bwMode="auto">
          <a:xfrm>
            <a:off x="3929058" y="3191532"/>
            <a:ext cx="92869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sng"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Giải</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p:txBody>
      </p:sp>
      <p:graphicFrame>
        <p:nvGraphicFramePr>
          <p:cNvPr id="21514" name="Object 10"/>
          <p:cNvGraphicFramePr>
            <a:graphicFrameLocks noChangeAspect="1"/>
          </p:cNvGraphicFramePr>
          <p:nvPr/>
        </p:nvGraphicFramePr>
        <p:xfrm>
          <a:off x="6072198" y="3000372"/>
          <a:ext cx="2286015" cy="466212"/>
        </p:xfrm>
        <a:graphic>
          <a:graphicData uri="http://schemas.openxmlformats.org/presentationml/2006/ole">
            <p:oleObj spid="_x0000_s21514" name="Equation" r:id="rId4" imgW="1117600" imgH="228600" progId="Equation.3">
              <p:embed/>
            </p:oleObj>
          </a:graphicData>
        </a:graphic>
      </p:graphicFrame>
      <p:sp>
        <p:nvSpPr>
          <p:cNvPr id="21515" name="Rectangle 11"/>
          <p:cNvSpPr>
            <a:spLocks noChangeArrowheads="1"/>
          </p:cNvSpPr>
          <p:nvPr/>
        </p:nvSpPr>
        <p:spPr bwMode="auto">
          <a:xfrm>
            <a:off x="1142976" y="3857628"/>
            <a:ext cx="45720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a) Trị hiệu dụng điện áp tải:</a:t>
            </a:r>
            <a:endParaRPr kumimoji="0" lang="en-US" sz="28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21517" name="Rectangle 1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1516" name="Object 12"/>
          <p:cNvGraphicFramePr>
            <a:graphicFrameLocks noChangeAspect="1"/>
          </p:cNvGraphicFramePr>
          <p:nvPr/>
        </p:nvGraphicFramePr>
        <p:xfrm>
          <a:off x="500034" y="4572008"/>
          <a:ext cx="8398429" cy="1357322"/>
        </p:xfrm>
        <a:graphic>
          <a:graphicData uri="http://schemas.openxmlformats.org/presentationml/2006/ole">
            <p:oleObj spid="_x0000_s21516" name="Equation" r:id="rId5" imgW="3771900" imgH="609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1511"/>
                                        </p:tgtEl>
                                        <p:attrNameLst>
                                          <p:attrName>style.visibility</p:attrName>
                                        </p:attrNameLst>
                                      </p:cBhvr>
                                      <p:to>
                                        <p:strVal val="visible"/>
                                      </p:to>
                                    </p:set>
                                    <p:animEffect transition="in" filter="checkerboard(across)">
                                      <p:cBhvr>
                                        <p:cTn id="7" dur="500"/>
                                        <p:tgtEl>
                                          <p:spTgt spid="21511"/>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1512"/>
                                        </p:tgtEl>
                                        <p:attrNameLst>
                                          <p:attrName>style.visibility</p:attrName>
                                        </p:attrNameLst>
                                      </p:cBhvr>
                                      <p:to>
                                        <p:strVal val="visible"/>
                                      </p:to>
                                    </p:set>
                                    <p:animEffect transition="in" filter="checkerboard(across)">
                                      <p:cBhvr>
                                        <p:cTn id="10" dur="500"/>
                                        <p:tgtEl>
                                          <p:spTgt spid="21512"/>
                                        </p:tgtEl>
                                      </p:cBhvr>
                                    </p:animEffect>
                                  </p:childTnLst>
                                </p:cTn>
                              </p:par>
                              <p:par>
                                <p:cTn id="11" presetID="5"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heckerboard(across)">
                                      <p:cBhvr>
                                        <p:cTn id="13" dur="500"/>
                                        <p:tgtEl>
                                          <p:spTgt spid="9"/>
                                        </p:tgtEl>
                                      </p:cBhvr>
                                    </p:animEffect>
                                  </p:childTnLst>
                                </p:cTn>
                              </p:par>
                              <p:par>
                                <p:cTn id="14" presetID="5" presetClass="entr" presetSubtype="10" fill="hold" nodeType="withEffect">
                                  <p:stCondLst>
                                    <p:cond delay="0"/>
                                  </p:stCondLst>
                                  <p:childTnLst>
                                    <p:set>
                                      <p:cBhvr>
                                        <p:cTn id="15" dur="1" fill="hold">
                                          <p:stCondLst>
                                            <p:cond delay="0"/>
                                          </p:stCondLst>
                                        </p:cTn>
                                        <p:tgtEl>
                                          <p:spTgt spid="21514"/>
                                        </p:tgtEl>
                                        <p:attrNameLst>
                                          <p:attrName>style.visibility</p:attrName>
                                        </p:attrNameLst>
                                      </p:cBhvr>
                                      <p:to>
                                        <p:strVal val="visible"/>
                                      </p:to>
                                    </p:set>
                                    <p:animEffect transition="in" filter="checkerboard(across)">
                                      <p:cBhvr>
                                        <p:cTn id="16" dur="500"/>
                                        <p:tgtEl>
                                          <p:spTgt spid="21514"/>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1513"/>
                                        </p:tgtEl>
                                        <p:attrNameLst>
                                          <p:attrName>style.visibility</p:attrName>
                                        </p:attrNameLst>
                                      </p:cBhvr>
                                      <p:to>
                                        <p:strVal val="visible"/>
                                      </p:to>
                                    </p:set>
                                    <p:animEffect transition="in" filter="checkerboard(across)">
                                      <p:cBhvr>
                                        <p:cTn id="21" dur="500"/>
                                        <p:tgtEl>
                                          <p:spTgt spid="21513"/>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21515"/>
                                        </p:tgtEl>
                                        <p:attrNameLst>
                                          <p:attrName>style.visibility</p:attrName>
                                        </p:attrNameLst>
                                      </p:cBhvr>
                                      <p:to>
                                        <p:strVal val="visible"/>
                                      </p:to>
                                    </p:set>
                                    <p:animEffect transition="in" filter="checkerboard(across)">
                                      <p:cBhvr>
                                        <p:cTn id="26" dur="500"/>
                                        <p:tgtEl>
                                          <p:spTgt spid="21515"/>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nodeType="clickEffect">
                                  <p:stCondLst>
                                    <p:cond delay="0"/>
                                  </p:stCondLst>
                                  <p:childTnLst>
                                    <p:set>
                                      <p:cBhvr>
                                        <p:cTn id="30" dur="1" fill="hold">
                                          <p:stCondLst>
                                            <p:cond delay="0"/>
                                          </p:stCondLst>
                                        </p:cTn>
                                        <p:tgtEl>
                                          <p:spTgt spid="21516"/>
                                        </p:tgtEl>
                                        <p:attrNameLst>
                                          <p:attrName>style.visibility</p:attrName>
                                        </p:attrNameLst>
                                      </p:cBhvr>
                                      <p:to>
                                        <p:strVal val="visible"/>
                                      </p:to>
                                    </p:set>
                                    <p:animEffect transition="in" filter="checkerboard(across)">
                                      <p:cBhvr>
                                        <p:cTn id="31" dur="500"/>
                                        <p:tgtEl>
                                          <p:spTgt spid="215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1" grpId="0"/>
      <p:bldP spid="21512" grpId="0"/>
      <p:bldP spid="21513" grpId="0"/>
      <p:bldP spid="215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596" y="142852"/>
            <a:ext cx="4387740"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b) Công suất tiêu thụ trên tải:</a:t>
            </a:r>
            <a:endParaRPr lang="vi-VN" sz="2800">
              <a:solidFill>
                <a:srgbClr val="002060"/>
              </a:solidFill>
              <a:latin typeface="Times New Roman" pitchFamily="18" charset="0"/>
              <a:cs typeface="Times New Roman" pitchFamily="18" charset="0"/>
            </a:endParaRPr>
          </a:p>
        </p:txBody>
      </p:sp>
      <p:sp>
        <p:nvSpPr>
          <p:cNvPr id="2253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2529" name="Object 1"/>
          <p:cNvGraphicFramePr>
            <a:graphicFrameLocks noChangeAspect="1"/>
          </p:cNvGraphicFramePr>
          <p:nvPr/>
        </p:nvGraphicFramePr>
        <p:xfrm>
          <a:off x="1785918" y="857232"/>
          <a:ext cx="5321635" cy="1214446"/>
        </p:xfrm>
        <a:graphic>
          <a:graphicData uri="http://schemas.openxmlformats.org/presentationml/2006/ole">
            <p:oleObj spid="_x0000_s22529" name="Equation" r:id="rId3" imgW="2006600" imgH="457200" progId="Equation.3">
              <p:embed/>
            </p:oleObj>
          </a:graphicData>
        </a:graphic>
      </p:graphicFrame>
      <p:sp>
        <p:nvSpPr>
          <p:cNvPr id="2253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2531" name="Object 3"/>
          <p:cNvGraphicFramePr>
            <a:graphicFrameLocks noChangeAspect="1"/>
          </p:cNvGraphicFramePr>
          <p:nvPr/>
        </p:nvGraphicFramePr>
        <p:xfrm>
          <a:off x="2071670" y="2264229"/>
          <a:ext cx="5419144" cy="1664837"/>
        </p:xfrm>
        <a:graphic>
          <a:graphicData uri="http://schemas.openxmlformats.org/presentationml/2006/ole">
            <p:oleObj spid="_x0000_s22531" name="Equation" r:id="rId4" imgW="2552700" imgH="787400" progId="Equation.3">
              <p:embed/>
            </p:oleObj>
          </a:graphicData>
        </a:graphic>
      </p:graphicFrame>
      <p:sp>
        <p:nvSpPr>
          <p:cNvPr id="22533" name="Rectangle 5"/>
          <p:cNvSpPr>
            <a:spLocks noChangeArrowheads="1"/>
          </p:cNvSpPr>
          <p:nvPr/>
        </p:nvSpPr>
        <p:spPr bwMode="auto">
          <a:xfrm>
            <a:off x="0" y="7842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22534" name="Rectangle 6"/>
          <p:cNvSpPr>
            <a:spLocks noChangeArrowheads="1"/>
          </p:cNvSpPr>
          <p:nvPr/>
        </p:nvSpPr>
        <p:spPr bwMode="auto">
          <a:xfrm>
            <a:off x="642910" y="4120226"/>
            <a:ext cx="585788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 Hệ số công suất:</a:t>
            </a:r>
            <a:endParaRPr kumimoji="0" lang="en-US" sz="28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22536"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2535" name="Object 7"/>
          <p:cNvGraphicFramePr>
            <a:graphicFrameLocks noChangeAspect="1"/>
          </p:cNvGraphicFramePr>
          <p:nvPr/>
        </p:nvGraphicFramePr>
        <p:xfrm>
          <a:off x="1159623" y="4786322"/>
          <a:ext cx="7322395" cy="1428760"/>
        </p:xfrm>
        <a:graphic>
          <a:graphicData uri="http://schemas.openxmlformats.org/presentationml/2006/ole">
            <p:oleObj spid="_x0000_s22535" name="Equation" r:id="rId5" imgW="3124200" imgH="609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2529"/>
                                        </p:tgtEl>
                                        <p:attrNameLst>
                                          <p:attrName>style.visibility</p:attrName>
                                        </p:attrNameLst>
                                      </p:cBhvr>
                                      <p:to>
                                        <p:strVal val="visible"/>
                                      </p:to>
                                    </p:set>
                                    <p:animEffect transition="in" filter="checkerboard(across)">
                                      <p:cBhvr>
                                        <p:cTn id="12" dur="500"/>
                                        <p:tgtEl>
                                          <p:spTgt spid="22529"/>
                                        </p:tgtEl>
                                      </p:cBhvr>
                                    </p:animEffect>
                                  </p:childTnLst>
                                </p:cTn>
                              </p:par>
                              <p:par>
                                <p:cTn id="13" presetID="5" presetClass="entr" presetSubtype="10" fill="hold" nodeType="withEffect">
                                  <p:stCondLst>
                                    <p:cond delay="0"/>
                                  </p:stCondLst>
                                  <p:childTnLst>
                                    <p:set>
                                      <p:cBhvr>
                                        <p:cTn id="14" dur="1" fill="hold">
                                          <p:stCondLst>
                                            <p:cond delay="0"/>
                                          </p:stCondLst>
                                        </p:cTn>
                                        <p:tgtEl>
                                          <p:spTgt spid="22531"/>
                                        </p:tgtEl>
                                        <p:attrNameLst>
                                          <p:attrName>style.visibility</p:attrName>
                                        </p:attrNameLst>
                                      </p:cBhvr>
                                      <p:to>
                                        <p:strVal val="visible"/>
                                      </p:to>
                                    </p:set>
                                    <p:animEffect transition="in" filter="checkerboard(across)">
                                      <p:cBhvr>
                                        <p:cTn id="15" dur="500"/>
                                        <p:tgtEl>
                                          <p:spTgt spid="22531"/>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22534"/>
                                        </p:tgtEl>
                                        <p:attrNameLst>
                                          <p:attrName>style.visibility</p:attrName>
                                        </p:attrNameLst>
                                      </p:cBhvr>
                                      <p:to>
                                        <p:strVal val="visible"/>
                                      </p:to>
                                    </p:set>
                                    <p:animEffect transition="in" filter="checkerboard(across)">
                                      <p:cBhvr>
                                        <p:cTn id="20" dur="500"/>
                                        <p:tgtEl>
                                          <p:spTgt spid="22534"/>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22535"/>
                                        </p:tgtEl>
                                        <p:attrNameLst>
                                          <p:attrName>style.visibility</p:attrName>
                                        </p:attrNameLst>
                                      </p:cBhvr>
                                      <p:to>
                                        <p:strVal val="visible"/>
                                      </p:to>
                                    </p:set>
                                    <p:animEffect transition="in" filter="checkerboard(across)">
                                      <p:cBhvr>
                                        <p:cTn id="25" dur="500"/>
                                        <p:tgtEl>
                                          <p:spTgt spid="225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5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Rectangle 87"/>
          <p:cNvSpPr/>
          <p:nvPr/>
        </p:nvSpPr>
        <p:spPr>
          <a:xfrm>
            <a:off x="285720" y="71414"/>
            <a:ext cx="8393644" cy="584775"/>
          </a:xfrm>
          <a:prstGeom prst="rect">
            <a:avLst/>
          </a:prstGeom>
        </p:spPr>
        <p:txBody>
          <a:bodyPr wrap="none">
            <a:spAutoFit/>
          </a:bodyPr>
          <a:lstStyle/>
          <a:p>
            <a:r>
              <a:rPr lang="en-US" sz="3200" smtClean="0">
                <a:solidFill>
                  <a:srgbClr val="0070C0"/>
                </a:solidFill>
                <a:latin typeface="Times New Roman" pitchFamily="18" charset="0"/>
                <a:cs typeface="Times New Roman" pitchFamily="18" charset="0"/>
              </a:rPr>
              <a:t>* </a:t>
            </a:r>
            <a:r>
              <a:rPr lang="en-US" sz="3200" u="sng" smtClean="0">
                <a:solidFill>
                  <a:srgbClr val="0070C0"/>
                </a:solidFill>
                <a:latin typeface="Times New Roman" pitchFamily="18" charset="0"/>
                <a:cs typeface="Times New Roman" pitchFamily="18" charset="0"/>
              </a:rPr>
              <a:t>Bộ biến đổi điện áp xoay chiều một pha tải </a:t>
            </a:r>
            <a:r>
              <a:rPr lang="en-US" sz="3200" u="sng" smtClean="0">
                <a:solidFill>
                  <a:srgbClr val="0070C0"/>
                </a:solidFill>
                <a:latin typeface="Times New Roman" pitchFamily="18" charset="0"/>
                <a:cs typeface="Times New Roman" pitchFamily="18" charset="0"/>
              </a:rPr>
              <a:t>RL</a:t>
            </a:r>
            <a:r>
              <a:rPr lang="en-US" sz="3200" smtClean="0">
                <a:solidFill>
                  <a:srgbClr val="0070C0"/>
                </a:solidFill>
                <a:latin typeface="Times New Roman" pitchFamily="18" charset="0"/>
                <a:cs typeface="Times New Roman" pitchFamily="18" charset="0"/>
              </a:rPr>
              <a:t>: </a:t>
            </a:r>
            <a:endParaRPr lang="vi-VN" sz="3200">
              <a:solidFill>
                <a:srgbClr val="0070C0"/>
              </a:solidFill>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929191" y="1805531"/>
            <a:ext cx="4224898" cy="369517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714356"/>
            <a:ext cx="5045230" cy="579104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500694" y="1142984"/>
            <a:ext cx="3297534" cy="76198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checkerboard(across)">
                                      <p:cBhvr>
                                        <p:cTn id="7" dur="500"/>
                                        <p:tgtEl>
                                          <p:spTgt spid="8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par>
                                <p:cTn id="13" presetID="5" presetClass="entr" presetSubtype="1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checkerboard(across)">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heckerboard(across)">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46" y="0"/>
            <a:ext cx="7143800"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thông số của mạch</a:t>
            </a:r>
            <a:r>
              <a:rPr lang="en-US" sz="3200" smtClean="0">
                <a:solidFill>
                  <a:srgbClr val="FF0000"/>
                </a:solidFill>
                <a:latin typeface="Times New Roman" pitchFamily="18" charset="0"/>
                <a:cs typeface="Times New Roman" pitchFamily="18" charset="0"/>
              </a:rPr>
              <a:t>:</a:t>
            </a:r>
            <a:endParaRPr lang="vi-VN" sz="3200">
              <a:solidFill>
                <a:srgbClr val="FF0000"/>
              </a:solidFill>
              <a:latin typeface="Times New Roman" pitchFamily="18" charset="0"/>
              <a:cs typeface="Times New Roman" pitchFamily="18" charset="0"/>
            </a:endParaRPr>
          </a:p>
        </p:txBody>
      </p:sp>
      <p:sp>
        <p:nvSpPr>
          <p:cNvPr id="3" name="Rectangle 2"/>
          <p:cNvSpPr/>
          <p:nvPr/>
        </p:nvSpPr>
        <p:spPr>
          <a:xfrm>
            <a:off x="285720" y="619764"/>
            <a:ext cx="6800388"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Trị hiệu dụng của điện áp xoay chiều ngõ ra:</a:t>
            </a:r>
            <a:endParaRPr lang="vi-VN" sz="2800">
              <a:solidFill>
                <a:srgbClr val="002060"/>
              </a:solidFill>
              <a:latin typeface="Times New Roman" pitchFamily="18" charset="0"/>
              <a:cs typeface="Times New Roman" pitchFamily="18" charset="0"/>
            </a:endParaRPr>
          </a:p>
        </p:txBody>
      </p:sp>
      <p:sp>
        <p:nvSpPr>
          <p:cNvPr id="2355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53" name="Object 1"/>
          <p:cNvGraphicFramePr>
            <a:graphicFrameLocks noChangeAspect="1"/>
          </p:cNvGraphicFramePr>
          <p:nvPr/>
        </p:nvGraphicFramePr>
        <p:xfrm>
          <a:off x="214283" y="1214422"/>
          <a:ext cx="8643998" cy="1241385"/>
        </p:xfrm>
        <a:graphic>
          <a:graphicData uri="http://schemas.openxmlformats.org/presentationml/2006/ole">
            <p:oleObj spid="_x0000_s23553" name="Equation" r:id="rId3" imgW="3606800" imgH="520700" progId="Equation.3">
              <p:embed/>
            </p:oleObj>
          </a:graphicData>
        </a:graphic>
      </p:graphicFrame>
      <p:sp>
        <p:nvSpPr>
          <p:cNvPr id="23556"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55" name="Object 3"/>
          <p:cNvGraphicFramePr>
            <a:graphicFrameLocks noChangeAspect="1"/>
          </p:cNvGraphicFramePr>
          <p:nvPr/>
        </p:nvGraphicFramePr>
        <p:xfrm>
          <a:off x="1571604" y="2571744"/>
          <a:ext cx="5076210" cy="1214446"/>
        </p:xfrm>
        <a:graphic>
          <a:graphicData uri="http://schemas.openxmlformats.org/presentationml/2006/ole">
            <p:oleObj spid="_x0000_s23555" name="Equation" r:id="rId4" imgW="1841500" imgH="444500" progId="Equation.3">
              <p:embed/>
            </p:oleObj>
          </a:graphicData>
        </a:graphic>
      </p:graphicFrame>
      <p:sp>
        <p:nvSpPr>
          <p:cNvPr id="23557" name="Rectangle 5"/>
          <p:cNvSpPr>
            <a:spLocks noChangeArrowheads="1"/>
          </p:cNvSpPr>
          <p:nvPr/>
        </p:nvSpPr>
        <p:spPr bwMode="auto">
          <a:xfrm>
            <a:off x="285720" y="3857628"/>
            <a:ext cx="664373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800" smtClean="0">
                <a:latin typeface="Times New Roman" pitchFamily="18" charset="0"/>
                <a:ea typeface="Arial" pitchFamily="34" charset="0"/>
                <a:cs typeface="Times New Roman" pitchFamily="18" charset="0"/>
              </a:rPr>
              <a:t>t</a:t>
            </a:r>
            <a:r>
              <a:rPr kumimoji="0" lang="en-US"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rong </a:t>
            </a:r>
            <a:r>
              <a:rPr kumimoji="0" lang="en-US"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đó    </a:t>
            </a:r>
            <a:r>
              <a:rPr kumimoji="0" lang="en-US"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là </a:t>
            </a:r>
            <a:r>
              <a:rPr kumimoji="0" lang="en-US"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góc dẫn dòng điện</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3559"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58" name="Object 6"/>
          <p:cNvGraphicFramePr>
            <a:graphicFrameLocks noChangeAspect="1"/>
          </p:cNvGraphicFramePr>
          <p:nvPr/>
        </p:nvGraphicFramePr>
        <p:xfrm>
          <a:off x="1643042" y="3857628"/>
          <a:ext cx="1638429" cy="509559"/>
        </p:xfrm>
        <a:graphic>
          <a:graphicData uri="http://schemas.openxmlformats.org/presentationml/2006/ole">
            <p:oleObj spid="_x0000_s23558" name="Equation" r:id="rId5" imgW="660113" imgH="203112" progId="Equation.3">
              <p:embed/>
            </p:oleObj>
          </a:graphicData>
        </a:graphic>
      </p:graphicFrame>
      <p:sp>
        <p:nvSpPr>
          <p:cNvPr id="11" name="Rectangle 10"/>
          <p:cNvSpPr/>
          <p:nvPr/>
        </p:nvSpPr>
        <p:spPr>
          <a:xfrm>
            <a:off x="285720" y="4714884"/>
            <a:ext cx="4998612"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Trị </a:t>
            </a:r>
            <a:r>
              <a:rPr lang="en-US" sz="2800" smtClean="0">
                <a:solidFill>
                  <a:srgbClr val="002060"/>
                </a:solidFill>
                <a:latin typeface="Times New Roman" pitchFamily="18" charset="0"/>
                <a:cs typeface="Times New Roman" pitchFamily="18" charset="0"/>
              </a:rPr>
              <a:t>hiệu dụng dòng điện qua tải:</a:t>
            </a:r>
            <a:endParaRPr lang="vi-VN" sz="2800">
              <a:solidFill>
                <a:srgbClr val="002060"/>
              </a:solidFill>
              <a:latin typeface="Times New Roman" pitchFamily="18" charset="0"/>
              <a:cs typeface="Times New Roman" pitchFamily="18" charset="0"/>
            </a:endParaRPr>
          </a:p>
        </p:txBody>
      </p:sp>
      <p:sp>
        <p:nvSpPr>
          <p:cNvPr id="23561"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60" name="Object 8"/>
          <p:cNvGraphicFramePr>
            <a:graphicFrameLocks noChangeAspect="1"/>
          </p:cNvGraphicFramePr>
          <p:nvPr/>
        </p:nvGraphicFramePr>
        <p:xfrm>
          <a:off x="1785918" y="5309747"/>
          <a:ext cx="3499483" cy="1262525"/>
        </p:xfrm>
        <a:graphic>
          <a:graphicData uri="http://schemas.openxmlformats.org/presentationml/2006/ole">
            <p:oleObj spid="_x0000_s23560" name="Equation" r:id="rId6" imgW="1308100" imgH="4699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3553"/>
                                        </p:tgtEl>
                                        <p:attrNameLst>
                                          <p:attrName>style.visibility</p:attrName>
                                        </p:attrNameLst>
                                      </p:cBhvr>
                                      <p:to>
                                        <p:strVal val="visible"/>
                                      </p:to>
                                    </p:set>
                                    <p:animEffect transition="in" filter="checkerboard(across)">
                                      <p:cBhvr>
                                        <p:cTn id="17" dur="500"/>
                                        <p:tgtEl>
                                          <p:spTgt spid="23553"/>
                                        </p:tgtEl>
                                      </p:cBhvr>
                                    </p:animEffect>
                                  </p:childTnLst>
                                </p:cTn>
                              </p:par>
                              <p:par>
                                <p:cTn id="18" presetID="5" presetClass="entr" presetSubtype="10" fill="hold" nodeType="withEffect">
                                  <p:stCondLst>
                                    <p:cond delay="0"/>
                                  </p:stCondLst>
                                  <p:childTnLst>
                                    <p:set>
                                      <p:cBhvr>
                                        <p:cTn id="19" dur="1" fill="hold">
                                          <p:stCondLst>
                                            <p:cond delay="0"/>
                                          </p:stCondLst>
                                        </p:cTn>
                                        <p:tgtEl>
                                          <p:spTgt spid="23555"/>
                                        </p:tgtEl>
                                        <p:attrNameLst>
                                          <p:attrName>style.visibility</p:attrName>
                                        </p:attrNameLst>
                                      </p:cBhvr>
                                      <p:to>
                                        <p:strVal val="visible"/>
                                      </p:to>
                                    </p:set>
                                    <p:animEffect transition="in" filter="checkerboard(across)">
                                      <p:cBhvr>
                                        <p:cTn id="20" dur="500"/>
                                        <p:tgtEl>
                                          <p:spTgt spid="23555"/>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23557"/>
                                        </p:tgtEl>
                                        <p:attrNameLst>
                                          <p:attrName>style.visibility</p:attrName>
                                        </p:attrNameLst>
                                      </p:cBhvr>
                                      <p:to>
                                        <p:strVal val="visible"/>
                                      </p:to>
                                    </p:set>
                                    <p:animEffect transition="in" filter="checkerboard(across)">
                                      <p:cBhvr>
                                        <p:cTn id="25" dur="500"/>
                                        <p:tgtEl>
                                          <p:spTgt spid="23557"/>
                                        </p:tgtEl>
                                      </p:cBhvr>
                                    </p:animEffect>
                                  </p:childTnLst>
                                </p:cTn>
                              </p:par>
                              <p:par>
                                <p:cTn id="26" presetID="5" presetClass="entr" presetSubtype="10" fill="hold" nodeType="withEffect">
                                  <p:stCondLst>
                                    <p:cond delay="0"/>
                                  </p:stCondLst>
                                  <p:childTnLst>
                                    <p:set>
                                      <p:cBhvr>
                                        <p:cTn id="27" dur="1" fill="hold">
                                          <p:stCondLst>
                                            <p:cond delay="0"/>
                                          </p:stCondLst>
                                        </p:cTn>
                                        <p:tgtEl>
                                          <p:spTgt spid="23558"/>
                                        </p:tgtEl>
                                        <p:attrNameLst>
                                          <p:attrName>style.visibility</p:attrName>
                                        </p:attrNameLst>
                                      </p:cBhvr>
                                      <p:to>
                                        <p:strVal val="visible"/>
                                      </p:to>
                                    </p:set>
                                    <p:animEffect transition="in" filter="checkerboard(across)">
                                      <p:cBhvr>
                                        <p:cTn id="28" dur="500"/>
                                        <p:tgtEl>
                                          <p:spTgt spid="23558"/>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across)">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23560"/>
                                        </p:tgtEl>
                                        <p:attrNameLst>
                                          <p:attrName>style.visibility</p:attrName>
                                        </p:attrNameLst>
                                      </p:cBhvr>
                                      <p:to>
                                        <p:strVal val="visible"/>
                                      </p:to>
                                    </p:set>
                                    <p:animEffect transition="in" filter="checkerboard(across)">
                                      <p:cBhvr>
                                        <p:cTn id="38" dur="500"/>
                                        <p:tgtEl>
                                          <p:spTgt spid="235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3557"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46" y="0"/>
            <a:ext cx="7143800"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thông số của mạch</a:t>
            </a:r>
            <a:r>
              <a:rPr lang="en-US" sz="3200" smtClean="0">
                <a:solidFill>
                  <a:srgbClr val="FF0000"/>
                </a:solidFill>
                <a:latin typeface="Times New Roman" pitchFamily="18" charset="0"/>
                <a:cs typeface="Times New Roman" pitchFamily="18" charset="0"/>
              </a:rPr>
              <a:t>:</a:t>
            </a:r>
            <a:endParaRPr lang="vi-VN" sz="3200">
              <a:solidFill>
                <a:srgbClr val="FF0000"/>
              </a:solidFill>
              <a:latin typeface="Times New Roman" pitchFamily="18" charset="0"/>
              <a:cs typeface="Times New Roman" pitchFamily="18" charset="0"/>
            </a:endParaRPr>
          </a:p>
        </p:txBody>
      </p:sp>
      <p:sp>
        <p:nvSpPr>
          <p:cNvPr id="3" name="Rectangle 2"/>
          <p:cNvSpPr/>
          <p:nvPr/>
        </p:nvSpPr>
        <p:spPr>
          <a:xfrm>
            <a:off x="285720" y="714356"/>
            <a:ext cx="4243469"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a:t>
            </a:r>
            <a:r>
              <a:rPr lang="en-US" sz="2800" smtClean="0">
                <a:solidFill>
                  <a:srgbClr val="002060"/>
                </a:solidFill>
                <a:latin typeface="Times New Roman" pitchFamily="18" charset="0"/>
                <a:cs typeface="Times New Roman" pitchFamily="18" charset="0"/>
              </a:rPr>
              <a:t>trung bình qua SCR:</a:t>
            </a:r>
            <a:endParaRPr lang="vi-VN" sz="2800">
              <a:solidFill>
                <a:srgbClr val="002060"/>
              </a:solidFill>
              <a:latin typeface="Times New Roman" pitchFamily="18" charset="0"/>
              <a:cs typeface="Times New Roman" pitchFamily="18" charset="0"/>
            </a:endParaRPr>
          </a:p>
        </p:txBody>
      </p:sp>
      <p:sp>
        <p:nvSpPr>
          <p:cNvPr id="2560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5601" name="Object 1"/>
          <p:cNvGraphicFramePr>
            <a:graphicFrameLocks noChangeAspect="1"/>
          </p:cNvGraphicFramePr>
          <p:nvPr/>
        </p:nvGraphicFramePr>
        <p:xfrm>
          <a:off x="1992189" y="1357298"/>
          <a:ext cx="4334536" cy="1285884"/>
        </p:xfrm>
        <a:graphic>
          <a:graphicData uri="http://schemas.openxmlformats.org/presentationml/2006/ole">
            <p:oleObj spid="_x0000_s25601" name="Equation" r:id="rId3" imgW="1612900" imgH="482600" progId="Equation.3">
              <p:embed/>
            </p:oleObj>
          </a:graphicData>
        </a:graphic>
      </p:graphicFrame>
      <p:sp>
        <p:nvSpPr>
          <p:cNvPr id="6" name="Rectangle 5"/>
          <p:cNvSpPr/>
          <p:nvPr/>
        </p:nvSpPr>
        <p:spPr>
          <a:xfrm>
            <a:off x="428596" y="2834342"/>
            <a:ext cx="4182555"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hiệu dụng qua SCR:</a:t>
            </a:r>
            <a:endParaRPr lang="vi-VN" sz="2800">
              <a:solidFill>
                <a:srgbClr val="002060"/>
              </a:solidFill>
              <a:latin typeface="Times New Roman" pitchFamily="18" charset="0"/>
              <a:cs typeface="Times New Roman" pitchFamily="18" charset="0"/>
            </a:endParaRPr>
          </a:p>
        </p:txBody>
      </p:sp>
      <p:sp>
        <p:nvSpPr>
          <p:cNvPr id="2560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5603" name="Object 3"/>
          <p:cNvGraphicFramePr>
            <a:graphicFrameLocks noChangeAspect="1"/>
          </p:cNvGraphicFramePr>
          <p:nvPr/>
        </p:nvGraphicFramePr>
        <p:xfrm>
          <a:off x="2214546" y="3429000"/>
          <a:ext cx="2873754" cy="1285884"/>
        </p:xfrm>
        <a:graphic>
          <a:graphicData uri="http://schemas.openxmlformats.org/presentationml/2006/ole">
            <p:oleObj spid="_x0000_s25603" name="Equation" r:id="rId4" imgW="939800" imgH="419100" progId="Equation.3">
              <p:embed/>
            </p:oleObj>
          </a:graphicData>
        </a:graphic>
      </p:graphicFrame>
      <p:sp>
        <p:nvSpPr>
          <p:cNvPr id="9" name="Rectangle 8"/>
          <p:cNvSpPr/>
          <p:nvPr/>
        </p:nvSpPr>
        <p:spPr>
          <a:xfrm>
            <a:off x="500034" y="4977482"/>
            <a:ext cx="4208203"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Công </a:t>
            </a:r>
            <a:r>
              <a:rPr lang="en-US" sz="2800" smtClean="0">
                <a:solidFill>
                  <a:srgbClr val="002060"/>
                </a:solidFill>
                <a:latin typeface="Times New Roman" pitchFamily="18" charset="0"/>
                <a:cs typeface="Times New Roman" pitchFamily="18" charset="0"/>
              </a:rPr>
              <a:t>suất tiêu thụ trên tải:</a:t>
            </a:r>
            <a:endParaRPr lang="vi-VN" sz="2800">
              <a:solidFill>
                <a:srgbClr val="002060"/>
              </a:solidFill>
              <a:latin typeface="Times New Roman" pitchFamily="18" charset="0"/>
              <a:cs typeface="Times New Roman" pitchFamily="18" charset="0"/>
            </a:endParaRPr>
          </a:p>
        </p:txBody>
      </p:sp>
      <p:sp>
        <p:nvSpPr>
          <p:cNvPr id="25606"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5605" name="Object 5"/>
          <p:cNvGraphicFramePr>
            <a:graphicFrameLocks noChangeAspect="1"/>
          </p:cNvGraphicFramePr>
          <p:nvPr/>
        </p:nvGraphicFramePr>
        <p:xfrm>
          <a:off x="2761710" y="5715016"/>
          <a:ext cx="2739059" cy="928694"/>
        </p:xfrm>
        <a:graphic>
          <a:graphicData uri="http://schemas.openxmlformats.org/presentationml/2006/ole">
            <p:oleObj spid="_x0000_s25605" name="Equation" r:id="rId5" imgW="736280" imgH="25389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25601"/>
                                        </p:tgtEl>
                                        <p:attrNameLst>
                                          <p:attrName>style.visibility</p:attrName>
                                        </p:attrNameLst>
                                      </p:cBhvr>
                                      <p:to>
                                        <p:strVal val="visible"/>
                                      </p:to>
                                    </p:set>
                                    <p:animEffect transition="in" filter="checkerboard(across)">
                                      <p:cBhvr>
                                        <p:cTn id="15" dur="500"/>
                                        <p:tgtEl>
                                          <p:spTgt spid="25601"/>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heckerboard(across)">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25603"/>
                                        </p:tgtEl>
                                        <p:attrNameLst>
                                          <p:attrName>style.visibility</p:attrName>
                                        </p:attrNameLst>
                                      </p:cBhvr>
                                      <p:to>
                                        <p:strVal val="visible"/>
                                      </p:to>
                                    </p:set>
                                    <p:animEffect transition="in" filter="checkerboard(across)">
                                      <p:cBhvr>
                                        <p:cTn id="25" dur="500"/>
                                        <p:tgtEl>
                                          <p:spTgt spid="25603"/>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checkerboard(across)">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25605"/>
                                        </p:tgtEl>
                                        <p:attrNameLst>
                                          <p:attrName>style.visibility</p:attrName>
                                        </p:attrNameLst>
                                      </p:cBhvr>
                                      <p:to>
                                        <p:strVal val="visible"/>
                                      </p:to>
                                    </p:set>
                                    <p:animEffect transition="in" filter="checkerboard(across)">
                                      <p:cBhvr>
                                        <p:cTn id="35" dur="500"/>
                                        <p:tgtEl>
                                          <p:spTgt spid="25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TextBox 85"/>
          <p:cNvSpPr txBox="1"/>
          <p:nvPr/>
        </p:nvSpPr>
        <p:spPr>
          <a:xfrm>
            <a:off x="0" y="0"/>
            <a:ext cx="9286908"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3.1.2- </a:t>
            </a:r>
            <a:r>
              <a:rPr lang="en-US" sz="3200" b="1" u="sng" smtClean="0">
                <a:solidFill>
                  <a:schemeClr val="accent6">
                    <a:lumMod val="75000"/>
                  </a:schemeClr>
                </a:solidFill>
                <a:latin typeface="Times New Roman" pitchFamily="18" charset="0"/>
                <a:cs typeface="Times New Roman" pitchFamily="18" charset="0"/>
              </a:rPr>
              <a:t>Bộ biến đổi điện áp xoay chiều </a:t>
            </a:r>
            <a:r>
              <a:rPr lang="en-US" sz="3200" b="1" u="sng" smtClean="0">
                <a:solidFill>
                  <a:schemeClr val="accent6">
                    <a:lumMod val="75000"/>
                  </a:schemeClr>
                </a:solidFill>
                <a:latin typeface="Times New Roman" pitchFamily="18" charset="0"/>
                <a:cs typeface="Times New Roman" pitchFamily="18" charset="0"/>
              </a:rPr>
              <a:t>ba</a:t>
            </a:r>
            <a:r>
              <a:rPr lang="en-US" sz="3200" b="1" u="sng" smtClean="0">
                <a:solidFill>
                  <a:schemeClr val="accent6">
                    <a:lumMod val="75000"/>
                  </a:schemeClr>
                </a:solidFill>
                <a:latin typeface="Times New Roman" pitchFamily="18" charset="0"/>
                <a:cs typeface="Times New Roman" pitchFamily="18" charset="0"/>
              </a:rPr>
              <a:t> </a:t>
            </a:r>
            <a:r>
              <a:rPr lang="en-US" sz="3200" b="1" u="sng" smtClean="0">
                <a:solidFill>
                  <a:schemeClr val="accent6">
                    <a:lumMod val="75000"/>
                  </a:schemeClr>
                </a:solidFill>
                <a:latin typeface="Times New Roman" pitchFamily="18" charset="0"/>
                <a:cs typeface="Times New Roman" pitchFamily="18" charset="0"/>
              </a:rPr>
              <a:t>pha </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88" name="Rectangle 87"/>
          <p:cNvSpPr/>
          <p:nvPr/>
        </p:nvSpPr>
        <p:spPr>
          <a:xfrm>
            <a:off x="-32" y="642918"/>
            <a:ext cx="8350363"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a:t>
            </a:r>
            <a:r>
              <a:rPr lang="en-US" sz="2800" u="sng" smtClean="0">
                <a:solidFill>
                  <a:srgbClr val="0070C0"/>
                </a:solidFill>
                <a:latin typeface="Times New Roman" pitchFamily="18" charset="0"/>
                <a:cs typeface="Times New Roman" pitchFamily="18" charset="0"/>
              </a:rPr>
              <a:t>Bộ biến đổi điện áp xoay chiều </a:t>
            </a:r>
            <a:r>
              <a:rPr lang="en-US" sz="2800" u="sng" smtClean="0">
                <a:solidFill>
                  <a:srgbClr val="0070C0"/>
                </a:solidFill>
                <a:latin typeface="Times New Roman" pitchFamily="18" charset="0"/>
                <a:cs typeface="Times New Roman" pitchFamily="18" charset="0"/>
              </a:rPr>
              <a:t>ba</a:t>
            </a:r>
            <a:r>
              <a:rPr lang="en-US" sz="2800" u="sng" smtClean="0">
                <a:solidFill>
                  <a:srgbClr val="0070C0"/>
                </a:solidFill>
                <a:latin typeface="Times New Roman" pitchFamily="18" charset="0"/>
                <a:cs typeface="Times New Roman" pitchFamily="18" charset="0"/>
              </a:rPr>
              <a:t> </a:t>
            </a:r>
            <a:r>
              <a:rPr lang="en-US" sz="2800" u="sng" smtClean="0">
                <a:solidFill>
                  <a:srgbClr val="0070C0"/>
                </a:solidFill>
                <a:latin typeface="Times New Roman" pitchFamily="18" charset="0"/>
                <a:cs typeface="Times New Roman" pitchFamily="18" charset="0"/>
              </a:rPr>
              <a:t>pha tải </a:t>
            </a:r>
            <a:r>
              <a:rPr lang="en-US" sz="2800" u="sng" smtClean="0">
                <a:solidFill>
                  <a:srgbClr val="0070C0"/>
                </a:solidFill>
                <a:latin typeface="Times New Roman" pitchFamily="18" charset="0"/>
                <a:cs typeface="Times New Roman" pitchFamily="18" charset="0"/>
              </a:rPr>
              <a:t>R kết nối    </a:t>
            </a:r>
            <a:r>
              <a:rPr lang="en-US" sz="2800" smtClean="0">
                <a:solidFill>
                  <a:srgbClr val="0070C0"/>
                </a:solidFill>
                <a:latin typeface="Times New Roman" pitchFamily="18" charset="0"/>
                <a:cs typeface="Times New Roman" pitchFamily="18" charset="0"/>
              </a:rPr>
              <a:t>: </a:t>
            </a:r>
            <a:endParaRPr lang="vi-VN" sz="2800">
              <a:solidFill>
                <a:srgbClr val="0070C0"/>
              </a:solidFill>
            </a:endParaRPr>
          </a:p>
        </p:txBody>
      </p:sp>
      <p:sp>
        <p:nvSpPr>
          <p:cNvPr id="6" name="Rectangle 5"/>
          <p:cNvSpPr/>
          <p:nvPr/>
        </p:nvSpPr>
        <p:spPr>
          <a:xfrm>
            <a:off x="7572396" y="642918"/>
            <a:ext cx="571504" cy="523220"/>
          </a:xfrm>
          <a:prstGeom prst="rect">
            <a:avLst/>
          </a:prstGeom>
        </p:spPr>
        <p:txBody>
          <a:bodyPr wrap="square">
            <a:spAutoFit/>
          </a:bodyPr>
          <a:lstStyle/>
          <a:p>
            <a:r>
              <a:rPr lang="el-GR" sz="2800" b="1" smtClean="0">
                <a:solidFill>
                  <a:srgbClr val="0000FF"/>
                </a:solidFill>
                <a:latin typeface="Times New Roman"/>
                <a:cs typeface="Times New Roman"/>
              </a:rPr>
              <a:t>Δ</a:t>
            </a:r>
            <a:endParaRPr lang="vi-VN" sz="2800"/>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000232" y="1398993"/>
            <a:ext cx="5959878" cy="51018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checkerboard(across)">
                                      <p:cBhvr>
                                        <p:cTn id="7" dur="500"/>
                                        <p:tgtEl>
                                          <p:spTgt spid="8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8"/>
                                        </p:tgtEl>
                                        <p:attrNameLst>
                                          <p:attrName>style.visibility</p:attrName>
                                        </p:attrNameLst>
                                      </p:cBhvr>
                                      <p:to>
                                        <p:strVal val="visible"/>
                                      </p:to>
                                    </p:set>
                                    <p:animEffect transition="in" filter="checkerboard(across)">
                                      <p:cBhvr>
                                        <p:cTn id="12" dur="500"/>
                                        <p:tgtEl>
                                          <p:spTgt spid="88"/>
                                        </p:tgtEl>
                                      </p:cBhvr>
                                    </p:animEffect>
                                  </p:childTnLst>
                                </p:cTn>
                              </p:par>
                              <p:par>
                                <p:cTn id="13" presetID="5"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heckerboard(across)">
                                      <p:cBhvr>
                                        <p:cTn id="15" dur="500"/>
                                        <p:tgtEl>
                                          <p:spTgt spid="7"/>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8"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Rectangle 87"/>
          <p:cNvSpPr/>
          <p:nvPr/>
        </p:nvSpPr>
        <p:spPr>
          <a:xfrm>
            <a:off x="-32" y="191136"/>
            <a:ext cx="8350363"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a:t>
            </a:r>
            <a:r>
              <a:rPr lang="en-US" sz="2800" u="sng" smtClean="0">
                <a:solidFill>
                  <a:srgbClr val="0070C0"/>
                </a:solidFill>
                <a:latin typeface="Times New Roman" pitchFamily="18" charset="0"/>
                <a:cs typeface="Times New Roman" pitchFamily="18" charset="0"/>
              </a:rPr>
              <a:t>Bộ biến đổi điện áp xoay chiều </a:t>
            </a:r>
            <a:r>
              <a:rPr lang="en-US" sz="2800" u="sng" smtClean="0">
                <a:solidFill>
                  <a:srgbClr val="0070C0"/>
                </a:solidFill>
                <a:latin typeface="Times New Roman" pitchFamily="18" charset="0"/>
                <a:cs typeface="Times New Roman" pitchFamily="18" charset="0"/>
              </a:rPr>
              <a:t>ba</a:t>
            </a:r>
            <a:r>
              <a:rPr lang="en-US" sz="2800" u="sng" smtClean="0">
                <a:solidFill>
                  <a:srgbClr val="0070C0"/>
                </a:solidFill>
                <a:latin typeface="Times New Roman" pitchFamily="18" charset="0"/>
                <a:cs typeface="Times New Roman" pitchFamily="18" charset="0"/>
              </a:rPr>
              <a:t> </a:t>
            </a:r>
            <a:r>
              <a:rPr lang="en-US" sz="2800" u="sng" smtClean="0">
                <a:solidFill>
                  <a:srgbClr val="0070C0"/>
                </a:solidFill>
                <a:latin typeface="Times New Roman" pitchFamily="18" charset="0"/>
                <a:cs typeface="Times New Roman" pitchFamily="18" charset="0"/>
              </a:rPr>
              <a:t>pha tải </a:t>
            </a:r>
            <a:r>
              <a:rPr lang="en-US" sz="2800" u="sng" smtClean="0">
                <a:solidFill>
                  <a:srgbClr val="0070C0"/>
                </a:solidFill>
                <a:latin typeface="Times New Roman" pitchFamily="18" charset="0"/>
                <a:cs typeface="Times New Roman" pitchFamily="18" charset="0"/>
              </a:rPr>
              <a:t>R kết nối    </a:t>
            </a:r>
            <a:r>
              <a:rPr lang="en-US" sz="2800" smtClean="0">
                <a:solidFill>
                  <a:srgbClr val="0070C0"/>
                </a:solidFill>
                <a:latin typeface="Times New Roman" pitchFamily="18" charset="0"/>
                <a:cs typeface="Times New Roman" pitchFamily="18" charset="0"/>
              </a:rPr>
              <a:t>: </a:t>
            </a:r>
            <a:endParaRPr lang="vi-VN" sz="2800">
              <a:solidFill>
                <a:srgbClr val="0070C0"/>
              </a:solidFill>
            </a:endParaRPr>
          </a:p>
        </p:txBody>
      </p:sp>
      <p:sp>
        <p:nvSpPr>
          <p:cNvPr id="8" name="Rectangle 7"/>
          <p:cNvSpPr/>
          <p:nvPr/>
        </p:nvSpPr>
        <p:spPr>
          <a:xfrm>
            <a:off x="7593540" y="214290"/>
            <a:ext cx="407484" cy="461665"/>
          </a:xfrm>
          <a:prstGeom prst="rect">
            <a:avLst/>
          </a:prstGeom>
        </p:spPr>
        <p:txBody>
          <a:bodyPr wrap="none">
            <a:spAutoFit/>
          </a:bodyPr>
          <a:lstStyle/>
          <a:p>
            <a:r>
              <a:rPr lang="en-US" sz="2400" b="1" smtClean="0">
                <a:solidFill>
                  <a:srgbClr val="0000FF"/>
                </a:solidFill>
                <a:latin typeface="Times New Roman" pitchFamily="18" charset="0"/>
                <a:cs typeface="Times New Roman" pitchFamily="18" charset="0"/>
              </a:rPr>
              <a:t>Y</a:t>
            </a:r>
            <a:endParaRPr lang="vi-VN" sz="2400">
              <a:latin typeface="Times New Roman" pitchFamily="18" charset="0"/>
              <a:cs typeface="Times New Roman" pitchFamily="18" charset="0"/>
            </a:endParaRP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643042" y="857232"/>
            <a:ext cx="6230942" cy="56091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checkerboard(across)">
                                      <p:cBhvr>
                                        <p:cTn id="7" dur="500"/>
                                        <p:tgtEl>
                                          <p:spTgt spid="88"/>
                                        </p:tgtEl>
                                      </p:cBhvr>
                                    </p:animEffect>
                                  </p:childTnLst>
                                </p:cTn>
                              </p:par>
                              <p:par>
                                <p:cTn id="8" presetID="5"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heckerboard(across)">
                                      <p:cBhvr>
                                        <p:cTn id="10" dur="500"/>
                                        <p:tgtEl>
                                          <p:spTgt spid="9"/>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heckerboard(across)">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B1F9031A-4682-402B-BBA6-967D1DB7132F}" type="slidenum">
              <a:rPr lang="en-US"/>
              <a:pPr/>
              <a:t>14</a:t>
            </a:fld>
            <a:endParaRPr lang="en-US"/>
          </a:p>
        </p:txBody>
      </p:sp>
      <p:sp>
        <p:nvSpPr>
          <p:cNvPr id="264194" name="Rectangle 2"/>
          <p:cNvSpPr>
            <a:spLocks noGrp="1" noChangeArrowheads="1"/>
          </p:cNvSpPr>
          <p:nvPr>
            <p:ph type="title"/>
          </p:nvPr>
        </p:nvSpPr>
        <p:spPr>
          <a:xfrm>
            <a:off x="533400" y="142852"/>
            <a:ext cx="8229600" cy="609600"/>
          </a:xfrm>
        </p:spPr>
        <p:txBody>
          <a:bodyPr/>
          <a:lstStyle/>
          <a:p>
            <a:r>
              <a:rPr lang="en-US" sz="3200">
                <a:solidFill>
                  <a:srgbClr val="FF0000"/>
                </a:solidFill>
                <a:latin typeface="Times New Roman" pitchFamily="18" charset="0"/>
                <a:cs typeface="Times New Roman" pitchFamily="18" charset="0"/>
              </a:rPr>
              <a:t>Bộ biến đổi điện áp xoay chiều 3 pha</a:t>
            </a:r>
          </a:p>
        </p:txBody>
      </p:sp>
      <p:pic>
        <p:nvPicPr>
          <p:cNvPr id="264196" name="Picture 4"/>
          <p:cNvPicPr>
            <a:picLocks noChangeAspect="1" noChangeArrowheads="1"/>
          </p:cNvPicPr>
          <p:nvPr/>
        </p:nvPicPr>
        <p:blipFill>
          <a:blip r:embed="rId2"/>
          <a:srcRect/>
          <a:stretch>
            <a:fillRect/>
          </a:stretch>
        </p:blipFill>
        <p:spPr bwMode="auto">
          <a:xfrm>
            <a:off x="1142975" y="1285860"/>
            <a:ext cx="6946657" cy="5045077"/>
          </a:xfrm>
          <a:prstGeom prst="rect">
            <a:avLst/>
          </a:prstGeom>
          <a:noFill/>
          <a:ln w="9525">
            <a:noFill/>
            <a:miter lim="800000"/>
            <a:headEnd/>
            <a:tailEnd/>
          </a:ln>
          <a:effectLst/>
        </p:spPr>
      </p:pic>
      <p:sp>
        <p:nvSpPr>
          <p:cNvPr id="264198" name="Text Box 6"/>
          <p:cNvSpPr txBox="1">
            <a:spLocks noChangeArrowheads="1"/>
          </p:cNvSpPr>
          <p:nvPr/>
        </p:nvSpPr>
        <p:spPr bwMode="auto">
          <a:xfrm>
            <a:off x="1285852" y="6143644"/>
            <a:ext cx="6553200" cy="523220"/>
          </a:xfrm>
          <a:prstGeom prst="rect">
            <a:avLst/>
          </a:prstGeom>
          <a:noFill/>
          <a:ln w="9525">
            <a:noFill/>
            <a:miter lim="800000"/>
            <a:headEnd/>
            <a:tailEnd/>
          </a:ln>
          <a:effectLst/>
        </p:spPr>
        <p:txBody>
          <a:bodyPr>
            <a:spAutoFit/>
          </a:bodyPr>
          <a:lstStyle/>
          <a:p>
            <a:pPr algn="ctr">
              <a:spcBef>
                <a:spcPct val="50000"/>
              </a:spcBef>
            </a:pPr>
            <a:r>
              <a:rPr lang="en-US" sz="2800" b="1">
                <a:solidFill>
                  <a:srgbClr val="0070C0"/>
                </a:solidFill>
                <a:latin typeface="Times New Roman" pitchFamily="18" charset="0"/>
                <a:cs typeface="Times New Roman" pitchFamily="18" charset="0"/>
              </a:rPr>
              <a:t>Dạng sóng dòng, áp ngõ ra trên 1 pha</a:t>
            </a:r>
          </a:p>
        </p:txBody>
      </p:sp>
      <p:sp>
        <p:nvSpPr>
          <p:cNvPr id="7" name="Rectangle 6"/>
          <p:cNvSpPr/>
          <p:nvPr/>
        </p:nvSpPr>
        <p:spPr>
          <a:xfrm>
            <a:off x="2643174" y="772523"/>
            <a:ext cx="3810659"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Tải R, góc kích α=30</a:t>
            </a:r>
            <a:r>
              <a:rPr lang="en-US" sz="3200" baseline="30000" smtClean="0">
                <a:solidFill>
                  <a:srgbClr val="002060"/>
                </a:solidFill>
                <a:latin typeface="Times New Roman" pitchFamily="18" charset="0"/>
                <a:cs typeface="Times New Roman" pitchFamily="18" charset="0"/>
              </a:rPr>
              <a:t>0</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B1F9031A-4682-402B-BBA6-967D1DB7132F}" type="slidenum">
              <a:rPr lang="en-US"/>
              <a:pPr/>
              <a:t>15</a:t>
            </a:fld>
            <a:endParaRPr lang="en-US"/>
          </a:p>
        </p:txBody>
      </p:sp>
      <p:sp>
        <p:nvSpPr>
          <p:cNvPr id="264194" name="Rectangle 2"/>
          <p:cNvSpPr>
            <a:spLocks noGrp="1" noChangeArrowheads="1"/>
          </p:cNvSpPr>
          <p:nvPr>
            <p:ph type="title"/>
          </p:nvPr>
        </p:nvSpPr>
        <p:spPr>
          <a:xfrm>
            <a:off x="533400" y="142852"/>
            <a:ext cx="8229600" cy="609600"/>
          </a:xfrm>
        </p:spPr>
        <p:txBody>
          <a:bodyPr/>
          <a:lstStyle/>
          <a:p>
            <a:r>
              <a:rPr lang="en-US" sz="3200">
                <a:solidFill>
                  <a:srgbClr val="FF0000"/>
                </a:solidFill>
                <a:latin typeface="Times New Roman" pitchFamily="18" charset="0"/>
                <a:cs typeface="Times New Roman" pitchFamily="18" charset="0"/>
              </a:rPr>
              <a:t>Bộ biến đổi điện áp xoay chiều 3 pha</a:t>
            </a:r>
          </a:p>
        </p:txBody>
      </p:sp>
      <p:sp>
        <p:nvSpPr>
          <p:cNvPr id="264198" name="Text Box 6"/>
          <p:cNvSpPr txBox="1">
            <a:spLocks noChangeArrowheads="1"/>
          </p:cNvSpPr>
          <p:nvPr/>
        </p:nvSpPr>
        <p:spPr bwMode="auto">
          <a:xfrm>
            <a:off x="1285852" y="6263366"/>
            <a:ext cx="6553200" cy="523220"/>
          </a:xfrm>
          <a:prstGeom prst="rect">
            <a:avLst/>
          </a:prstGeom>
          <a:noFill/>
          <a:ln w="9525">
            <a:noFill/>
            <a:miter lim="800000"/>
            <a:headEnd/>
            <a:tailEnd/>
          </a:ln>
          <a:effectLst/>
        </p:spPr>
        <p:txBody>
          <a:bodyPr>
            <a:spAutoFit/>
          </a:bodyPr>
          <a:lstStyle/>
          <a:p>
            <a:pPr algn="ctr">
              <a:spcBef>
                <a:spcPct val="50000"/>
              </a:spcBef>
            </a:pPr>
            <a:r>
              <a:rPr lang="en-US" sz="2800" b="1">
                <a:solidFill>
                  <a:srgbClr val="0070C0"/>
                </a:solidFill>
                <a:latin typeface="Times New Roman" pitchFamily="18" charset="0"/>
                <a:cs typeface="Times New Roman" pitchFamily="18" charset="0"/>
              </a:rPr>
              <a:t>Dạng sóng dòng, áp ngõ ra trên 1 pha</a:t>
            </a:r>
          </a:p>
        </p:txBody>
      </p:sp>
      <p:sp>
        <p:nvSpPr>
          <p:cNvPr id="7" name="Rectangle 6"/>
          <p:cNvSpPr/>
          <p:nvPr/>
        </p:nvSpPr>
        <p:spPr>
          <a:xfrm>
            <a:off x="2643174" y="772523"/>
            <a:ext cx="3810659"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Tải R, góc </a:t>
            </a:r>
            <a:r>
              <a:rPr lang="en-US" sz="3200" smtClean="0">
                <a:solidFill>
                  <a:srgbClr val="002060"/>
                </a:solidFill>
                <a:latin typeface="Times New Roman" pitchFamily="18" charset="0"/>
                <a:cs typeface="Times New Roman" pitchFamily="18" charset="0"/>
              </a:rPr>
              <a:t>kích </a:t>
            </a:r>
            <a:r>
              <a:rPr lang="en-US" sz="3200" smtClean="0">
                <a:solidFill>
                  <a:srgbClr val="002060"/>
                </a:solidFill>
                <a:latin typeface="Times New Roman" pitchFamily="18" charset="0"/>
                <a:cs typeface="Times New Roman" pitchFamily="18" charset="0"/>
              </a:rPr>
              <a:t>α=75</a:t>
            </a:r>
            <a:r>
              <a:rPr lang="en-US" sz="3200" baseline="30000" smtClean="0">
                <a:solidFill>
                  <a:srgbClr val="002060"/>
                </a:solidFill>
                <a:latin typeface="Times New Roman" pitchFamily="18" charset="0"/>
                <a:cs typeface="Times New Roman" pitchFamily="18" charset="0"/>
              </a:rPr>
              <a:t>0</a:t>
            </a:r>
            <a:endParaRPr lang="vi-VN" sz="3200">
              <a:solidFill>
                <a:srgbClr val="002060"/>
              </a:solidFill>
              <a:latin typeface="Times New Roman" pitchFamily="18" charset="0"/>
              <a:cs typeface="Times New Roman" pitchFamily="18" charset="0"/>
            </a:endParaRPr>
          </a:p>
        </p:txBody>
      </p:sp>
      <p:pic>
        <p:nvPicPr>
          <p:cNvPr id="9" name="Picture 4"/>
          <p:cNvPicPr>
            <a:picLocks noChangeAspect="1" noChangeArrowheads="1"/>
          </p:cNvPicPr>
          <p:nvPr/>
        </p:nvPicPr>
        <p:blipFill>
          <a:blip r:embed="rId2"/>
          <a:srcRect/>
          <a:stretch>
            <a:fillRect/>
          </a:stretch>
        </p:blipFill>
        <p:spPr bwMode="auto">
          <a:xfrm>
            <a:off x="1122780" y="1352850"/>
            <a:ext cx="6949682" cy="486223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B1F9031A-4682-402B-BBA6-967D1DB7132F}" type="slidenum">
              <a:rPr lang="en-US"/>
              <a:pPr/>
              <a:t>16</a:t>
            </a:fld>
            <a:endParaRPr lang="en-US"/>
          </a:p>
        </p:txBody>
      </p:sp>
      <p:sp>
        <p:nvSpPr>
          <p:cNvPr id="264194" name="Rectangle 2"/>
          <p:cNvSpPr>
            <a:spLocks noGrp="1" noChangeArrowheads="1"/>
          </p:cNvSpPr>
          <p:nvPr>
            <p:ph type="title"/>
          </p:nvPr>
        </p:nvSpPr>
        <p:spPr>
          <a:xfrm>
            <a:off x="533400" y="71414"/>
            <a:ext cx="8229600" cy="609600"/>
          </a:xfrm>
        </p:spPr>
        <p:txBody>
          <a:bodyPr/>
          <a:lstStyle/>
          <a:p>
            <a:r>
              <a:rPr lang="en-US" sz="3200">
                <a:solidFill>
                  <a:srgbClr val="FF0000"/>
                </a:solidFill>
                <a:latin typeface="Times New Roman" pitchFamily="18" charset="0"/>
                <a:cs typeface="Times New Roman" pitchFamily="18" charset="0"/>
              </a:rPr>
              <a:t>Bộ biến đổi điện áp xoay chiều 3 pha</a:t>
            </a:r>
          </a:p>
        </p:txBody>
      </p:sp>
      <p:sp>
        <p:nvSpPr>
          <p:cNvPr id="264198" name="Text Box 6"/>
          <p:cNvSpPr txBox="1">
            <a:spLocks noChangeArrowheads="1"/>
          </p:cNvSpPr>
          <p:nvPr/>
        </p:nvSpPr>
        <p:spPr bwMode="auto">
          <a:xfrm>
            <a:off x="1285852" y="6263366"/>
            <a:ext cx="6553200" cy="523220"/>
          </a:xfrm>
          <a:prstGeom prst="rect">
            <a:avLst/>
          </a:prstGeom>
          <a:noFill/>
          <a:ln w="9525">
            <a:noFill/>
            <a:miter lim="800000"/>
            <a:headEnd/>
            <a:tailEnd/>
          </a:ln>
          <a:effectLst/>
        </p:spPr>
        <p:txBody>
          <a:bodyPr>
            <a:spAutoFit/>
          </a:bodyPr>
          <a:lstStyle/>
          <a:p>
            <a:pPr algn="ctr">
              <a:spcBef>
                <a:spcPct val="50000"/>
              </a:spcBef>
            </a:pPr>
            <a:r>
              <a:rPr lang="en-US" sz="2800" b="1">
                <a:solidFill>
                  <a:srgbClr val="0070C0"/>
                </a:solidFill>
                <a:latin typeface="Times New Roman" pitchFamily="18" charset="0"/>
                <a:cs typeface="Times New Roman" pitchFamily="18" charset="0"/>
              </a:rPr>
              <a:t>Dạng sóng dòng, áp ngõ ra trên 1 pha</a:t>
            </a:r>
          </a:p>
        </p:txBody>
      </p:sp>
      <p:sp>
        <p:nvSpPr>
          <p:cNvPr id="7" name="Rectangle 6"/>
          <p:cNvSpPr/>
          <p:nvPr/>
        </p:nvSpPr>
        <p:spPr>
          <a:xfrm>
            <a:off x="2643174" y="642918"/>
            <a:ext cx="4015843"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Tải R, góc </a:t>
            </a:r>
            <a:r>
              <a:rPr lang="en-US" sz="3200" smtClean="0">
                <a:solidFill>
                  <a:srgbClr val="002060"/>
                </a:solidFill>
                <a:latin typeface="Times New Roman" pitchFamily="18" charset="0"/>
                <a:cs typeface="Times New Roman" pitchFamily="18" charset="0"/>
              </a:rPr>
              <a:t>kích </a:t>
            </a:r>
            <a:r>
              <a:rPr lang="en-US" sz="3200" smtClean="0">
                <a:solidFill>
                  <a:srgbClr val="002060"/>
                </a:solidFill>
                <a:latin typeface="Times New Roman" pitchFamily="18" charset="0"/>
                <a:cs typeface="Times New Roman" pitchFamily="18" charset="0"/>
              </a:rPr>
              <a:t>α=120</a:t>
            </a:r>
            <a:r>
              <a:rPr lang="en-US" sz="3200" baseline="30000" smtClean="0">
                <a:solidFill>
                  <a:srgbClr val="002060"/>
                </a:solidFill>
                <a:latin typeface="Times New Roman" pitchFamily="18" charset="0"/>
                <a:cs typeface="Times New Roman" pitchFamily="18" charset="0"/>
              </a:rPr>
              <a:t>0</a:t>
            </a:r>
            <a:endParaRPr lang="vi-VN" sz="3200">
              <a:solidFill>
                <a:srgbClr val="002060"/>
              </a:solidFill>
              <a:latin typeface="Times New Roman" pitchFamily="18" charset="0"/>
              <a:cs typeface="Times New Roman" pitchFamily="18" charset="0"/>
            </a:endParaRPr>
          </a:p>
        </p:txBody>
      </p:sp>
      <p:pic>
        <p:nvPicPr>
          <p:cNvPr id="10" name="Picture 6"/>
          <p:cNvPicPr>
            <a:picLocks noChangeAspect="1" noChangeArrowheads="1"/>
          </p:cNvPicPr>
          <p:nvPr/>
        </p:nvPicPr>
        <p:blipFill>
          <a:blip r:embed="rId2"/>
          <a:srcRect/>
          <a:stretch>
            <a:fillRect/>
          </a:stretch>
        </p:blipFill>
        <p:spPr bwMode="auto">
          <a:xfrm>
            <a:off x="762000" y="1165229"/>
            <a:ext cx="7507560" cy="519272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0" y="0"/>
            <a:ext cx="4857752"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Ví dụ 2</a:t>
            </a:r>
            <a:r>
              <a:rPr kumimoji="0" lang="en-US" sz="2400" b="1"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Bộ biến đổi điện áp xoay chiều 3 pha mắc vào tải theo cấu hình sao. Biết công suất tải P=20kw, hệ số công suất là 0,707. Áp nguồn có trị hiệu dụng áp dây là 440V.</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Tính định mức dòng trung bình và dòng hiệu dụng qua SCR?</a:t>
            </a:r>
            <a:r>
              <a:rPr kumimoji="0" lang="vi-VN" sz="2400" b="0" i="0" u="none" strike="noStrike" cap="none" normalizeH="0" baseline="0" smtClean="0">
                <a:ln>
                  <a:noFill/>
                </a:ln>
                <a:solidFill>
                  <a:srgbClr val="FF0000"/>
                </a:solidFill>
                <a:effectLst/>
                <a:latin typeface="Times New Roman" pitchFamily="18" charset="0"/>
                <a:cs typeface="Times New Roman" pitchFamily="18" charset="0"/>
              </a:rPr>
              <a:t> </a:t>
            </a: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833480" y="-24"/>
            <a:ext cx="4167676" cy="37518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6" name="Rectangle 5"/>
          <p:cNvSpPr/>
          <p:nvPr/>
        </p:nvSpPr>
        <p:spPr>
          <a:xfrm>
            <a:off x="2778269" y="3143248"/>
            <a:ext cx="936475" cy="584775"/>
          </a:xfrm>
          <a:prstGeom prst="rect">
            <a:avLst/>
          </a:prstGeom>
        </p:spPr>
        <p:txBody>
          <a:bodyPr wrap="none">
            <a:spAutoFit/>
          </a:bodyPr>
          <a:lstStyle/>
          <a:p>
            <a:r>
              <a:rPr lang="en-US" sz="3200" b="1" u="sng" smtClean="0">
                <a:solidFill>
                  <a:srgbClr val="FF0000"/>
                </a:solidFill>
                <a:latin typeface="Times New Roman" pitchFamily="18" charset="0"/>
                <a:cs typeface="Times New Roman" pitchFamily="18" charset="0"/>
              </a:rPr>
              <a:t>Giải</a:t>
            </a:r>
            <a:endParaRPr lang="vi-VN" sz="3200" b="1">
              <a:solidFill>
                <a:srgbClr val="FF0000"/>
              </a:solidFill>
              <a:latin typeface="Times New Roman" pitchFamily="18" charset="0"/>
              <a:cs typeface="Times New Roman" pitchFamily="18" charset="0"/>
            </a:endParaRPr>
          </a:p>
        </p:txBody>
      </p:sp>
      <p:sp>
        <p:nvSpPr>
          <p:cNvPr id="7" name="Rectangle 6"/>
          <p:cNvSpPr/>
          <p:nvPr/>
        </p:nvSpPr>
        <p:spPr>
          <a:xfrm>
            <a:off x="357158" y="3905912"/>
            <a:ext cx="6213560"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a:t>
            </a:r>
            <a:r>
              <a:rPr lang="en-US" sz="2800" smtClean="0">
                <a:solidFill>
                  <a:srgbClr val="002060"/>
                </a:solidFill>
                <a:latin typeface="Times New Roman" pitchFamily="18" charset="0"/>
                <a:cs typeface="Times New Roman" pitchFamily="18" charset="0"/>
              </a:rPr>
              <a:t>điện qua mỗi pha có trị hiệu dụng:</a:t>
            </a:r>
            <a:endParaRPr lang="vi-VN" sz="2800">
              <a:solidFill>
                <a:srgbClr val="002060"/>
              </a:solidFill>
              <a:latin typeface="Times New Roman" pitchFamily="18" charset="0"/>
              <a:cs typeface="Times New Roman" pitchFamily="18" charset="0"/>
            </a:endParaRPr>
          </a:p>
        </p:txBody>
      </p:sp>
      <p:sp>
        <p:nvSpPr>
          <p:cNvPr id="27651"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7650" name="Object 2"/>
          <p:cNvGraphicFramePr>
            <a:graphicFrameLocks noChangeAspect="1"/>
          </p:cNvGraphicFramePr>
          <p:nvPr/>
        </p:nvGraphicFramePr>
        <p:xfrm>
          <a:off x="832975" y="4643445"/>
          <a:ext cx="6167917" cy="1035545"/>
        </p:xfrm>
        <a:graphic>
          <a:graphicData uri="http://schemas.openxmlformats.org/presentationml/2006/ole">
            <p:oleObj spid="_x0000_s27650" name="Equation" r:id="rId4" imgW="25908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7649"/>
                                        </p:tgtEl>
                                        <p:attrNameLst>
                                          <p:attrName>style.visibility</p:attrName>
                                        </p:attrNameLst>
                                      </p:cBhvr>
                                      <p:to>
                                        <p:strVal val="visible"/>
                                      </p:to>
                                    </p:set>
                                    <p:animEffect transition="in" filter="checkerboard(across)">
                                      <p:cBhvr>
                                        <p:cTn id="7" dur="500"/>
                                        <p:tgtEl>
                                          <p:spTgt spid="27649"/>
                                        </p:tgtEl>
                                      </p:cBhvr>
                                    </p:animEffect>
                                  </p:childTnLst>
                                </p:cTn>
                              </p:par>
                              <p:par>
                                <p:cTn id="8" presetID="5"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Effect transition="in" filter="checkerboard(across)">
                                      <p:cBhvr>
                                        <p:cTn id="15" dur="500"/>
                                        <p:tgtEl>
                                          <p:spTgt spid="6">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heckerboard(across)">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27650"/>
                                        </p:tgtEl>
                                        <p:attrNameLst>
                                          <p:attrName>style.visibility</p:attrName>
                                        </p:attrNameLst>
                                      </p:cBhvr>
                                      <p:to>
                                        <p:strVal val="visible"/>
                                      </p:to>
                                    </p:set>
                                    <p:animEffect transition="in" filter="checkerboard(across)">
                                      <p:cBhvr>
                                        <p:cTn id="25" dur="5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9"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14348" y="214290"/>
            <a:ext cx="3395481"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a:t>
            </a:r>
            <a:r>
              <a:rPr lang="en-US" sz="2800" smtClean="0">
                <a:solidFill>
                  <a:srgbClr val="002060"/>
                </a:solidFill>
                <a:latin typeface="Times New Roman" pitchFamily="18" charset="0"/>
                <a:cs typeface="Times New Roman" pitchFamily="18" charset="0"/>
              </a:rPr>
              <a:t>đỉnh qua SCR:</a:t>
            </a:r>
            <a:endParaRPr lang="vi-VN" sz="2800">
              <a:solidFill>
                <a:srgbClr val="002060"/>
              </a:solidFill>
              <a:latin typeface="Times New Roman" pitchFamily="18" charset="0"/>
              <a:cs typeface="Times New Roman" pitchFamily="18" charset="0"/>
            </a:endParaRPr>
          </a:p>
        </p:txBody>
      </p:sp>
      <p:sp>
        <p:nvSpPr>
          <p:cNvPr id="3993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37" name="Object 1"/>
          <p:cNvGraphicFramePr>
            <a:graphicFrameLocks noChangeAspect="1"/>
          </p:cNvGraphicFramePr>
          <p:nvPr/>
        </p:nvGraphicFramePr>
        <p:xfrm>
          <a:off x="1583359" y="928670"/>
          <a:ext cx="3988773" cy="785818"/>
        </p:xfrm>
        <a:graphic>
          <a:graphicData uri="http://schemas.openxmlformats.org/presentationml/2006/ole">
            <p:oleObj spid="_x0000_s39937" name="Equation" r:id="rId3" imgW="1269449" imgH="253890" progId="Equation.3">
              <p:embed/>
            </p:oleObj>
          </a:graphicData>
        </a:graphic>
      </p:graphicFrame>
      <p:sp>
        <p:nvSpPr>
          <p:cNvPr id="7" name="Rectangle 6"/>
          <p:cNvSpPr/>
          <p:nvPr/>
        </p:nvSpPr>
        <p:spPr>
          <a:xfrm>
            <a:off x="757159" y="1905648"/>
            <a:ext cx="4243469"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a:t>
            </a:r>
            <a:r>
              <a:rPr lang="en-US" sz="2800" smtClean="0">
                <a:solidFill>
                  <a:srgbClr val="002060"/>
                </a:solidFill>
                <a:latin typeface="Times New Roman" pitchFamily="18" charset="0"/>
                <a:cs typeface="Times New Roman" pitchFamily="18" charset="0"/>
              </a:rPr>
              <a:t>trung bình qua SCR:</a:t>
            </a:r>
            <a:endParaRPr lang="vi-VN" sz="2800">
              <a:solidFill>
                <a:srgbClr val="002060"/>
              </a:solidFill>
              <a:latin typeface="Times New Roman" pitchFamily="18" charset="0"/>
              <a:cs typeface="Times New Roman" pitchFamily="18" charset="0"/>
            </a:endParaRPr>
          </a:p>
        </p:txBody>
      </p:sp>
      <p:sp>
        <p:nvSpPr>
          <p:cNvPr id="3994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39" name="Object 3"/>
          <p:cNvGraphicFramePr>
            <a:graphicFrameLocks noChangeAspect="1"/>
          </p:cNvGraphicFramePr>
          <p:nvPr/>
        </p:nvGraphicFramePr>
        <p:xfrm>
          <a:off x="1428728" y="2643182"/>
          <a:ext cx="4980657" cy="1071570"/>
        </p:xfrm>
        <a:graphic>
          <a:graphicData uri="http://schemas.openxmlformats.org/presentationml/2006/ole">
            <p:oleObj spid="_x0000_s39939" name="Equation" r:id="rId4" imgW="1841500" imgH="393700" progId="Equation.3">
              <p:embed/>
            </p:oleObj>
          </a:graphicData>
        </a:graphic>
      </p:graphicFrame>
      <p:sp>
        <p:nvSpPr>
          <p:cNvPr id="10" name="Rectangle 9"/>
          <p:cNvSpPr/>
          <p:nvPr/>
        </p:nvSpPr>
        <p:spPr>
          <a:xfrm>
            <a:off x="785786" y="3977350"/>
            <a:ext cx="4182555"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a:t>
            </a:r>
            <a:r>
              <a:rPr lang="en-US" sz="2800" smtClean="0">
                <a:solidFill>
                  <a:srgbClr val="002060"/>
                </a:solidFill>
                <a:latin typeface="Times New Roman" pitchFamily="18" charset="0"/>
                <a:cs typeface="Times New Roman" pitchFamily="18" charset="0"/>
              </a:rPr>
              <a:t>hiệu dụng qua SCR:</a:t>
            </a:r>
            <a:endParaRPr lang="vi-VN" sz="2800">
              <a:solidFill>
                <a:srgbClr val="002060"/>
              </a:solidFill>
              <a:latin typeface="Times New Roman" pitchFamily="18" charset="0"/>
              <a:cs typeface="Times New Roman" pitchFamily="18" charset="0"/>
            </a:endParaRPr>
          </a:p>
        </p:txBody>
      </p:sp>
      <p:sp>
        <p:nvSpPr>
          <p:cNvPr id="3994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41" name="Object 5"/>
          <p:cNvGraphicFramePr>
            <a:graphicFrameLocks noChangeAspect="1"/>
          </p:cNvGraphicFramePr>
          <p:nvPr/>
        </p:nvGraphicFramePr>
        <p:xfrm>
          <a:off x="1571604" y="4760983"/>
          <a:ext cx="3571900" cy="954033"/>
        </p:xfrm>
        <a:graphic>
          <a:graphicData uri="http://schemas.openxmlformats.org/presentationml/2006/ole">
            <p:oleObj spid="_x0000_s39941" name="Equation" r:id="rId5" imgW="1485900" imgH="3937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9937"/>
                                        </p:tgtEl>
                                        <p:attrNameLst>
                                          <p:attrName>style.visibility</p:attrName>
                                        </p:attrNameLst>
                                      </p:cBhvr>
                                      <p:to>
                                        <p:strVal val="visible"/>
                                      </p:to>
                                    </p:set>
                                    <p:animEffect transition="in" filter="checkerboard(across)">
                                      <p:cBhvr>
                                        <p:cTn id="12" dur="500"/>
                                        <p:tgtEl>
                                          <p:spTgt spid="3993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9939"/>
                                        </p:tgtEl>
                                        <p:attrNameLst>
                                          <p:attrName>style.visibility</p:attrName>
                                        </p:attrNameLst>
                                      </p:cBhvr>
                                      <p:to>
                                        <p:strVal val="visible"/>
                                      </p:to>
                                    </p:set>
                                    <p:animEffect transition="in" filter="checkerboard(across)">
                                      <p:cBhvr>
                                        <p:cTn id="22" dur="500"/>
                                        <p:tgtEl>
                                          <p:spTgt spid="39939"/>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checkerboard(across)">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39941"/>
                                        </p:tgtEl>
                                        <p:attrNameLst>
                                          <p:attrName>style.visibility</p:attrName>
                                        </p:attrNameLst>
                                      </p:cBhvr>
                                      <p:to>
                                        <p:strVal val="visible"/>
                                      </p:to>
                                    </p:set>
                                    <p:animEffect transition="in" filter="checkerboard(across)">
                                      <p:cBhvr>
                                        <p:cTn id="32" dur="500"/>
                                        <p:tgtEl>
                                          <p:spTgt spid="399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71736" y="142852"/>
            <a:ext cx="4147289" cy="646331"/>
          </a:xfrm>
          <a:prstGeom prst="rect">
            <a:avLst/>
          </a:prstGeom>
        </p:spPr>
        <p:txBody>
          <a:bodyPr wrap="none">
            <a:spAutoFit/>
          </a:bodyPr>
          <a:lstStyle/>
          <a:p>
            <a:r>
              <a:rPr lang="en-US" sz="3600" b="1" smtClean="0">
                <a:solidFill>
                  <a:srgbClr val="FF0000"/>
                </a:solidFill>
                <a:latin typeface="Times New Roman" pitchFamily="18" charset="0"/>
                <a:cs typeface="Times New Roman" pitchFamily="18" charset="0"/>
              </a:rPr>
              <a:t>Công tắc xoay chiều</a:t>
            </a:r>
            <a:endParaRPr lang="vi-VN" sz="3600" b="1">
              <a:solidFill>
                <a:srgbClr val="FF0000"/>
              </a:solidFill>
              <a:latin typeface="Times New Roman" pitchFamily="18" charset="0"/>
              <a:cs typeface="Times New Roman" pitchFamily="18" charset="0"/>
            </a:endParaRPr>
          </a:p>
        </p:txBody>
      </p:sp>
      <p:sp>
        <p:nvSpPr>
          <p:cNvPr id="26625" name="Rectangle 1"/>
          <p:cNvSpPr>
            <a:spLocks noChangeArrowheads="1"/>
          </p:cNvSpPr>
          <p:nvPr/>
        </p:nvSpPr>
        <p:spPr bwMode="auto">
          <a:xfrm>
            <a:off x="0" y="1142984"/>
            <a:ext cx="8929718"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Dùng </a:t>
            </a: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để đóng vào hoặc ngắt nguồn điện áp xoay chiều ra khỏi tải </a:t>
            </a: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xoay </a:t>
            </a: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chiều.</a:t>
            </a:r>
            <a:endParaRPr kumimoji="0" lang="vi-VN" sz="3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Hoạt động với tần số cao, đáp ứng nhanh, công suất điều khiển nhỏ, không gây </a:t>
            </a: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phóng </a:t>
            </a: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điện.</a:t>
            </a:r>
            <a:endParaRPr kumimoji="0" lang="vi-VN" sz="3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Có tổn hao trên linh kiện bán dẫn → Cần giải nhiệt.</a:t>
            </a:r>
            <a:endParaRPr kumimoji="0" lang="vi-VN" sz="3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Sử dụng trong: đóng ngắt động cơ, chuyển mạch cho nguồn lưới điện, chuyển mạch trong hệ thống UPS ….</a:t>
            </a:r>
            <a:endParaRPr kumimoji="0" lang="en-US" sz="3200" b="1"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6625">
                                            <p:txEl>
                                              <p:pRg st="0" end="0"/>
                                            </p:txEl>
                                          </p:spTgt>
                                        </p:tgtEl>
                                        <p:attrNameLst>
                                          <p:attrName>style.visibility</p:attrName>
                                        </p:attrNameLst>
                                      </p:cBhvr>
                                      <p:to>
                                        <p:strVal val="visible"/>
                                      </p:to>
                                    </p:set>
                                    <p:animEffect transition="in" filter="checkerboard(across)">
                                      <p:cBhvr>
                                        <p:cTn id="12" dur="500"/>
                                        <p:tgtEl>
                                          <p:spTgt spid="2662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6625">
                                            <p:txEl>
                                              <p:pRg st="1" end="1"/>
                                            </p:txEl>
                                          </p:spTgt>
                                        </p:tgtEl>
                                        <p:attrNameLst>
                                          <p:attrName>style.visibility</p:attrName>
                                        </p:attrNameLst>
                                      </p:cBhvr>
                                      <p:to>
                                        <p:strVal val="visible"/>
                                      </p:to>
                                    </p:set>
                                    <p:animEffect transition="in" filter="checkerboard(across)">
                                      <p:cBhvr>
                                        <p:cTn id="17" dur="500"/>
                                        <p:tgtEl>
                                          <p:spTgt spid="2662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26625">
                                            <p:txEl>
                                              <p:pRg st="2" end="2"/>
                                            </p:txEl>
                                          </p:spTgt>
                                        </p:tgtEl>
                                        <p:attrNameLst>
                                          <p:attrName>style.visibility</p:attrName>
                                        </p:attrNameLst>
                                      </p:cBhvr>
                                      <p:to>
                                        <p:strVal val="visible"/>
                                      </p:to>
                                    </p:set>
                                    <p:animEffect transition="in" filter="checkerboard(across)">
                                      <p:cBhvr>
                                        <p:cTn id="22" dur="500"/>
                                        <p:tgtEl>
                                          <p:spTgt spid="2662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26625">
                                            <p:txEl>
                                              <p:pRg st="3" end="3"/>
                                            </p:txEl>
                                          </p:spTgt>
                                        </p:tgtEl>
                                        <p:attrNameLst>
                                          <p:attrName>style.visibility</p:attrName>
                                        </p:attrNameLst>
                                      </p:cBhvr>
                                      <p:to>
                                        <p:strVal val="visible"/>
                                      </p:to>
                                    </p:set>
                                    <p:animEffect transition="in" filter="checkerboard(across)">
                                      <p:cBhvr>
                                        <p:cTn id="27" dur="500"/>
                                        <p:tgtEl>
                                          <p:spTgt spid="2662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2"/>
          <p:cNvSpPr>
            <a:spLocks noGrp="1" noChangeArrowheads="1"/>
          </p:cNvSpPr>
          <p:nvPr>
            <p:ph type="title"/>
          </p:nvPr>
        </p:nvSpPr>
        <p:spPr>
          <a:xfrm>
            <a:off x="285720" y="71414"/>
            <a:ext cx="8229600" cy="609600"/>
          </a:xfrm>
        </p:spPr>
        <p:txBody>
          <a:bodyPr/>
          <a:lstStyle/>
          <a:p>
            <a:r>
              <a:rPr lang="en-US" sz="3200">
                <a:solidFill>
                  <a:srgbClr val="FF0000"/>
                </a:solidFill>
                <a:latin typeface="Times New Roman" pitchFamily="18" charset="0"/>
                <a:cs typeface="Times New Roman" pitchFamily="18" charset="0"/>
              </a:rPr>
              <a:t>Công tắc xoay chiều 1 pha</a:t>
            </a:r>
          </a:p>
        </p:txBody>
      </p:sp>
      <p:pic>
        <p:nvPicPr>
          <p:cNvPr id="272388" name="Picture 4"/>
          <p:cNvPicPr>
            <a:picLocks noChangeAspect="1" noChangeArrowheads="1"/>
          </p:cNvPicPr>
          <p:nvPr/>
        </p:nvPicPr>
        <p:blipFill>
          <a:blip r:embed="rId2"/>
          <a:srcRect/>
          <a:stretch>
            <a:fillRect/>
          </a:stretch>
        </p:blipFill>
        <p:spPr bwMode="auto">
          <a:xfrm>
            <a:off x="442906" y="714356"/>
            <a:ext cx="3200400" cy="2970213"/>
          </a:xfrm>
          <a:prstGeom prst="rect">
            <a:avLst/>
          </a:prstGeom>
          <a:noFill/>
          <a:ln w="9525">
            <a:noFill/>
            <a:miter lim="800000"/>
            <a:headEnd/>
            <a:tailEnd/>
          </a:ln>
          <a:effectLst/>
        </p:spPr>
      </p:pic>
      <p:pic>
        <p:nvPicPr>
          <p:cNvPr id="272389" name="Picture 5"/>
          <p:cNvPicPr>
            <a:picLocks noChangeAspect="1" noChangeArrowheads="1"/>
          </p:cNvPicPr>
          <p:nvPr/>
        </p:nvPicPr>
        <p:blipFill>
          <a:blip r:embed="rId3"/>
          <a:srcRect/>
          <a:stretch>
            <a:fillRect/>
          </a:stretch>
        </p:blipFill>
        <p:spPr bwMode="auto">
          <a:xfrm>
            <a:off x="5286380" y="714356"/>
            <a:ext cx="2971800" cy="2779712"/>
          </a:xfrm>
          <a:prstGeom prst="rect">
            <a:avLst/>
          </a:prstGeom>
          <a:noFill/>
          <a:ln w="9525">
            <a:noFill/>
            <a:miter lim="800000"/>
            <a:headEnd/>
            <a:tailEnd/>
          </a:ln>
          <a:effectLst/>
        </p:spPr>
      </p:pic>
      <p:pic>
        <p:nvPicPr>
          <p:cNvPr id="272390" name="Picture 6"/>
          <p:cNvPicPr>
            <a:picLocks noChangeAspect="1" noChangeArrowheads="1"/>
          </p:cNvPicPr>
          <p:nvPr/>
        </p:nvPicPr>
        <p:blipFill>
          <a:blip r:embed="rId4"/>
          <a:srcRect/>
          <a:stretch>
            <a:fillRect/>
          </a:stretch>
        </p:blipFill>
        <p:spPr bwMode="auto">
          <a:xfrm>
            <a:off x="642934" y="3744913"/>
            <a:ext cx="3429000" cy="3113087"/>
          </a:xfrm>
          <a:prstGeom prst="rect">
            <a:avLst/>
          </a:prstGeom>
          <a:noFill/>
          <a:ln w="9525">
            <a:noFill/>
            <a:miter lim="800000"/>
            <a:headEnd/>
            <a:tailEnd/>
          </a:ln>
          <a:effectLst/>
        </p:spPr>
      </p:pic>
      <p:pic>
        <p:nvPicPr>
          <p:cNvPr id="272391" name="Picture 7"/>
          <p:cNvPicPr>
            <a:picLocks noChangeAspect="1" noChangeArrowheads="1"/>
          </p:cNvPicPr>
          <p:nvPr/>
        </p:nvPicPr>
        <p:blipFill>
          <a:blip r:embed="rId5"/>
          <a:srcRect/>
          <a:stretch>
            <a:fillRect/>
          </a:stretch>
        </p:blipFill>
        <p:spPr bwMode="auto">
          <a:xfrm>
            <a:off x="5029200" y="3562350"/>
            <a:ext cx="2549525" cy="32956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2"/>
          <p:cNvSpPr>
            <a:spLocks noGrp="1" noChangeArrowheads="1"/>
          </p:cNvSpPr>
          <p:nvPr>
            <p:ph type="title"/>
          </p:nvPr>
        </p:nvSpPr>
        <p:spPr>
          <a:xfrm>
            <a:off x="428596" y="214290"/>
            <a:ext cx="8229600" cy="609600"/>
          </a:xfrm>
        </p:spPr>
        <p:txBody>
          <a:bodyPr/>
          <a:lstStyle/>
          <a:p>
            <a:r>
              <a:rPr lang="en-US" sz="3200">
                <a:solidFill>
                  <a:srgbClr val="FF0000"/>
                </a:solidFill>
                <a:latin typeface="Times New Roman" pitchFamily="18" charset="0"/>
                <a:cs typeface="Times New Roman" pitchFamily="18" charset="0"/>
              </a:rPr>
              <a:t>Công tắc xoay chiều 1 pha</a:t>
            </a:r>
          </a:p>
        </p:txBody>
      </p:sp>
      <p:pic>
        <p:nvPicPr>
          <p:cNvPr id="273414" name="Picture 6"/>
          <p:cNvPicPr>
            <a:picLocks noChangeAspect="1" noChangeArrowheads="1"/>
          </p:cNvPicPr>
          <p:nvPr/>
        </p:nvPicPr>
        <p:blipFill>
          <a:blip r:embed="rId2"/>
          <a:srcRect/>
          <a:stretch>
            <a:fillRect/>
          </a:stretch>
        </p:blipFill>
        <p:spPr bwMode="auto">
          <a:xfrm>
            <a:off x="0" y="1219200"/>
            <a:ext cx="9144000" cy="3130550"/>
          </a:xfrm>
          <a:prstGeom prst="rect">
            <a:avLst/>
          </a:prstGeom>
          <a:noFill/>
          <a:ln w="9525">
            <a:noFill/>
            <a:miter lim="800000"/>
            <a:headEnd/>
            <a:tailEnd/>
          </a:ln>
          <a:effectLst/>
        </p:spPr>
      </p:pic>
      <p:sp>
        <p:nvSpPr>
          <p:cNvPr id="273415" name="Text Box 7"/>
          <p:cNvSpPr txBox="1">
            <a:spLocks noChangeArrowheads="1"/>
          </p:cNvSpPr>
          <p:nvPr/>
        </p:nvSpPr>
        <p:spPr bwMode="auto">
          <a:xfrm>
            <a:off x="0" y="4714884"/>
            <a:ext cx="8858280" cy="830997"/>
          </a:xfrm>
          <a:prstGeom prst="rect">
            <a:avLst/>
          </a:prstGeom>
          <a:noFill/>
          <a:ln w="9525">
            <a:noFill/>
            <a:miter lim="800000"/>
            <a:headEnd/>
            <a:tailEnd/>
          </a:ln>
          <a:effectLst/>
        </p:spPr>
        <p:txBody>
          <a:bodyPr wrap="square">
            <a:spAutoFit/>
          </a:bodyPr>
          <a:lstStyle/>
          <a:p>
            <a:pPr>
              <a:spcBef>
                <a:spcPct val="50000"/>
              </a:spcBef>
            </a:pPr>
            <a:r>
              <a:rPr lang="en-US" sz="2400" b="1">
                <a:solidFill>
                  <a:srgbClr val="002060"/>
                </a:solidFill>
                <a:latin typeface="Times New Roman" pitchFamily="18" charset="0"/>
                <a:cs typeface="Times New Roman" pitchFamily="18" charset="0"/>
              </a:rPr>
              <a:t>Cấu trúc một bộ contact xoay chiều 1 pha, đóng cắt đồng bộ với thời điểm áp lưới qua zero</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2"/>
          <p:cNvSpPr>
            <a:spLocks noGrp="1" noChangeArrowheads="1"/>
          </p:cNvSpPr>
          <p:nvPr>
            <p:ph type="title"/>
          </p:nvPr>
        </p:nvSpPr>
        <p:spPr>
          <a:xfrm>
            <a:off x="533400" y="304800"/>
            <a:ext cx="8229600" cy="609600"/>
          </a:xfrm>
        </p:spPr>
        <p:txBody>
          <a:bodyPr/>
          <a:lstStyle/>
          <a:p>
            <a:r>
              <a:rPr lang="en-US" sz="3200">
                <a:solidFill>
                  <a:srgbClr val="FF0000"/>
                </a:solidFill>
                <a:latin typeface="Times New Roman" pitchFamily="18" charset="0"/>
                <a:cs typeface="Times New Roman" pitchFamily="18" charset="0"/>
              </a:rPr>
              <a:t>Công tắc xoay chiều 1 pha</a:t>
            </a:r>
          </a:p>
        </p:txBody>
      </p:sp>
      <p:grpSp>
        <p:nvGrpSpPr>
          <p:cNvPr id="2" name="Group 10"/>
          <p:cNvGrpSpPr>
            <a:grpSpLocks/>
          </p:cNvGrpSpPr>
          <p:nvPr/>
        </p:nvGrpSpPr>
        <p:grpSpPr bwMode="auto">
          <a:xfrm>
            <a:off x="1571604" y="1071546"/>
            <a:ext cx="5857916" cy="4724402"/>
            <a:chOff x="912" y="1008"/>
            <a:chExt cx="3516" cy="2841"/>
          </a:xfrm>
        </p:grpSpPr>
        <p:pic>
          <p:nvPicPr>
            <p:cNvPr id="274438" name="Picture 6"/>
            <p:cNvPicPr>
              <a:picLocks noChangeAspect="1" noChangeArrowheads="1"/>
            </p:cNvPicPr>
            <p:nvPr/>
          </p:nvPicPr>
          <p:blipFill>
            <a:blip r:embed="rId2"/>
            <a:srcRect/>
            <a:stretch>
              <a:fillRect/>
            </a:stretch>
          </p:blipFill>
          <p:spPr bwMode="auto">
            <a:xfrm>
              <a:off x="1677" y="1008"/>
              <a:ext cx="2751" cy="2784"/>
            </a:xfrm>
            <a:prstGeom prst="rect">
              <a:avLst/>
            </a:prstGeom>
            <a:noFill/>
            <a:ln w="9525">
              <a:noFill/>
              <a:miter lim="800000"/>
              <a:headEnd/>
              <a:tailEnd/>
            </a:ln>
            <a:effectLst/>
          </p:spPr>
        </p:pic>
        <p:sp>
          <p:nvSpPr>
            <p:cNvPr id="274439" name="Text Box 7"/>
            <p:cNvSpPr txBox="1">
              <a:spLocks noChangeArrowheads="1"/>
            </p:cNvSpPr>
            <p:nvPr/>
          </p:nvSpPr>
          <p:spPr bwMode="auto">
            <a:xfrm>
              <a:off x="912" y="1008"/>
              <a:ext cx="912" cy="192"/>
            </a:xfrm>
            <a:prstGeom prst="rect">
              <a:avLst/>
            </a:prstGeom>
            <a:noFill/>
            <a:ln w="9525">
              <a:noFill/>
              <a:miter lim="800000"/>
              <a:headEnd/>
              <a:tailEnd/>
            </a:ln>
            <a:effectLst/>
          </p:spPr>
          <p:txBody>
            <a:bodyPr>
              <a:spAutoFit/>
            </a:bodyPr>
            <a:lstStyle/>
            <a:p>
              <a:pPr>
                <a:spcBef>
                  <a:spcPct val="50000"/>
                </a:spcBef>
              </a:pPr>
              <a:r>
                <a:rPr lang="en-US" sz="1400" b="1"/>
                <a:t>Điện áp nguồn</a:t>
              </a:r>
            </a:p>
          </p:txBody>
        </p:sp>
        <p:sp>
          <p:nvSpPr>
            <p:cNvPr id="274440" name="Text Box 8"/>
            <p:cNvSpPr txBox="1">
              <a:spLocks noChangeArrowheads="1"/>
            </p:cNvSpPr>
            <p:nvPr/>
          </p:nvSpPr>
          <p:spPr bwMode="auto">
            <a:xfrm>
              <a:off x="1152" y="2352"/>
              <a:ext cx="576" cy="192"/>
            </a:xfrm>
            <a:prstGeom prst="rect">
              <a:avLst/>
            </a:prstGeom>
            <a:noFill/>
            <a:ln w="9525">
              <a:noFill/>
              <a:miter lim="800000"/>
              <a:headEnd/>
              <a:tailEnd/>
            </a:ln>
            <a:effectLst/>
          </p:spPr>
          <p:txBody>
            <a:bodyPr>
              <a:spAutoFit/>
            </a:bodyPr>
            <a:lstStyle/>
            <a:p>
              <a:pPr>
                <a:spcBef>
                  <a:spcPct val="50000"/>
                </a:spcBef>
              </a:pPr>
              <a:r>
                <a:rPr lang="en-US" sz="1400" b="1"/>
                <a:t>Dòng tải</a:t>
              </a:r>
            </a:p>
          </p:txBody>
        </p:sp>
        <p:sp>
          <p:nvSpPr>
            <p:cNvPr id="274441" name="Text Box 9"/>
            <p:cNvSpPr txBox="1">
              <a:spLocks noChangeArrowheads="1"/>
            </p:cNvSpPr>
            <p:nvPr/>
          </p:nvSpPr>
          <p:spPr bwMode="auto">
            <a:xfrm>
              <a:off x="1056" y="3456"/>
              <a:ext cx="672" cy="393"/>
            </a:xfrm>
            <a:prstGeom prst="rect">
              <a:avLst/>
            </a:prstGeom>
            <a:noFill/>
            <a:ln w="9525">
              <a:noFill/>
              <a:miter lim="800000"/>
              <a:headEnd/>
              <a:tailEnd/>
            </a:ln>
            <a:effectLst/>
          </p:spPr>
          <p:txBody>
            <a:bodyPr>
              <a:spAutoFit/>
            </a:bodyPr>
            <a:lstStyle/>
            <a:p>
              <a:pPr algn="ctr">
                <a:spcBef>
                  <a:spcPct val="50000"/>
                </a:spcBef>
              </a:pPr>
              <a:r>
                <a:rPr lang="en-US" sz="1400" b="1"/>
                <a:t>Tín hiệu </a:t>
              </a:r>
            </a:p>
            <a:p>
              <a:pPr algn="ctr">
                <a:spcBef>
                  <a:spcPct val="50000"/>
                </a:spcBef>
              </a:pPr>
              <a:r>
                <a:rPr lang="en-US" sz="1400" b="1"/>
                <a:t>điều khiển</a:t>
              </a:r>
            </a:p>
          </p:txBody>
        </p:sp>
      </p:grpSp>
      <p:sp>
        <p:nvSpPr>
          <p:cNvPr id="274443" name="Text Box 11"/>
          <p:cNvSpPr txBox="1">
            <a:spLocks noChangeArrowheads="1"/>
          </p:cNvSpPr>
          <p:nvPr/>
        </p:nvSpPr>
        <p:spPr bwMode="auto">
          <a:xfrm>
            <a:off x="1285852" y="6039169"/>
            <a:ext cx="7429552" cy="461665"/>
          </a:xfrm>
          <a:prstGeom prst="rect">
            <a:avLst/>
          </a:prstGeom>
          <a:noFill/>
          <a:ln w="9525">
            <a:noFill/>
            <a:miter lim="800000"/>
            <a:headEnd/>
            <a:tailEnd/>
          </a:ln>
          <a:effectLst/>
        </p:spPr>
        <p:txBody>
          <a:bodyPr wrap="square">
            <a:spAutoFit/>
          </a:bodyPr>
          <a:lstStyle/>
          <a:p>
            <a:pPr algn="ctr">
              <a:spcBef>
                <a:spcPct val="50000"/>
              </a:spcBef>
            </a:pPr>
            <a:r>
              <a:rPr lang="en-US" sz="2400" b="1">
                <a:solidFill>
                  <a:srgbClr val="002060"/>
                </a:solidFill>
                <a:latin typeface="Times New Roman" pitchFamily="18" charset="0"/>
                <a:cs typeface="Times New Roman" pitchFamily="18" charset="0"/>
              </a:rPr>
              <a:t>Đóng cắt không đồng bộ với thời điểm áp lưới qua zero</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2"/>
          <p:cNvSpPr>
            <a:spLocks noGrp="1" noChangeArrowheads="1"/>
          </p:cNvSpPr>
          <p:nvPr>
            <p:ph type="title"/>
          </p:nvPr>
        </p:nvSpPr>
        <p:spPr>
          <a:xfrm>
            <a:off x="533400" y="142852"/>
            <a:ext cx="8229600" cy="609600"/>
          </a:xfrm>
        </p:spPr>
        <p:txBody>
          <a:bodyPr/>
          <a:lstStyle/>
          <a:p>
            <a:r>
              <a:rPr lang="en-US" sz="3200">
                <a:solidFill>
                  <a:srgbClr val="FF0000"/>
                </a:solidFill>
                <a:latin typeface="Times New Roman" pitchFamily="18" charset="0"/>
                <a:cs typeface="Times New Roman" pitchFamily="18" charset="0"/>
              </a:rPr>
              <a:t>Công tắc xoay chiều</a:t>
            </a:r>
          </a:p>
        </p:txBody>
      </p:sp>
      <p:sp>
        <p:nvSpPr>
          <p:cNvPr id="275464" name="Text Box 8"/>
          <p:cNvSpPr txBox="1">
            <a:spLocks noChangeArrowheads="1"/>
          </p:cNvSpPr>
          <p:nvPr/>
        </p:nvSpPr>
        <p:spPr bwMode="auto">
          <a:xfrm>
            <a:off x="1295400" y="6143644"/>
            <a:ext cx="6848500" cy="461665"/>
          </a:xfrm>
          <a:prstGeom prst="rect">
            <a:avLst/>
          </a:prstGeom>
          <a:noFill/>
          <a:ln w="9525">
            <a:noFill/>
            <a:miter lim="800000"/>
            <a:headEnd/>
            <a:tailEnd/>
          </a:ln>
          <a:effectLst/>
        </p:spPr>
        <p:txBody>
          <a:bodyPr wrap="square">
            <a:spAutoFit/>
          </a:bodyPr>
          <a:lstStyle/>
          <a:p>
            <a:pPr algn="ctr">
              <a:spcBef>
                <a:spcPct val="50000"/>
              </a:spcBef>
            </a:pPr>
            <a:r>
              <a:rPr lang="en-US" sz="2400" b="1">
                <a:solidFill>
                  <a:srgbClr val="002060"/>
                </a:solidFill>
                <a:latin typeface="Times New Roman" pitchFamily="18" charset="0"/>
                <a:cs typeface="Times New Roman" pitchFamily="18" charset="0"/>
              </a:rPr>
              <a:t>Đóng cắt đồng bộ với thời điểm áp lưới qua zero</a:t>
            </a:r>
          </a:p>
        </p:txBody>
      </p:sp>
      <p:pic>
        <p:nvPicPr>
          <p:cNvPr id="275465" name="Picture 9"/>
          <p:cNvPicPr>
            <a:picLocks noChangeAspect="1" noChangeArrowheads="1"/>
          </p:cNvPicPr>
          <p:nvPr/>
        </p:nvPicPr>
        <p:blipFill>
          <a:blip r:embed="rId2"/>
          <a:srcRect/>
          <a:stretch>
            <a:fillRect/>
          </a:stretch>
        </p:blipFill>
        <p:spPr bwMode="auto">
          <a:xfrm>
            <a:off x="914400" y="928670"/>
            <a:ext cx="7641418" cy="501016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Rectangle 2"/>
          <p:cNvSpPr>
            <a:spLocks noGrp="1" noChangeArrowheads="1"/>
          </p:cNvSpPr>
          <p:nvPr>
            <p:ph type="title"/>
          </p:nvPr>
        </p:nvSpPr>
        <p:spPr>
          <a:xfrm>
            <a:off x="533400" y="304800"/>
            <a:ext cx="8229600" cy="609600"/>
          </a:xfrm>
        </p:spPr>
        <p:txBody>
          <a:bodyPr/>
          <a:lstStyle/>
          <a:p>
            <a:r>
              <a:rPr lang="en-US" sz="3200">
                <a:solidFill>
                  <a:srgbClr val="FF0000"/>
                </a:solidFill>
                <a:latin typeface="Times New Roman" pitchFamily="18" charset="0"/>
                <a:cs typeface="Times New Roman" pitchFamily="18" charset="0"/>
              </a:rPr>
              <a:t>Công tắc xoay chiều 3 pha</a:t>
            </a:r>
          </a:p>
        </p:txBody>
      </p:sp>
      <p:pic>
        <p:nvPicPr>
          <p:cNvPr id="276485" name="Picture 5"/>
          <p:cNvPicPr>
            <a:picLocks noChangeAspect="1" noChangeArrowheads="1"/>
          </p:cNvPicPr>
          <p:nvPr/>
        </p:nvPicPr>
        <p:blipFill>
          <a:blip r:embed="rId2"/>
          <a:srcRect/>
          <a:stretch>
            <a:fillRect/>
          </a:stretch>
        </p:blipFill>
        <p:spPr bwMode="auto">
          <a:xfrm>
            <a:off x="5029200" y="1828800"/>
            <a:ext cx="4114800" cy="3028950"/>
          </a:xfrm>
          <a:prstGeom prst="rect">
            <a:avLst/>
          </a:prstGeom>
          <a:noFill/>
          <a:ln w="9525">
            <a:noFill/>
            <a:miter lim="800000"/>
            <a:headEnd/>
            <a:tailEnd/>
          </a:ln>
          <a:effectLst/>
        </p:spPr>
      </p:pic>
      <p:pic>
        <p:nvPicPr>
          <p:cNvPr id="276486" name="Picture 6"/>
          <p:cNvPicPr>
            <a:picLocks noChangeAspect="1" noChangeArrowheads="1"/>
          </p:cNvPicPr>
          <p:nvPr/>
        </p:nvPicPr>
        <p:blipFill>
          <a:blip r:embed="rId3"/>
          <a:srcRect/>
          <a:stretch>
            <a:fillRect/>
          </a:stretch>
        </p:blipFill>
        <p:spPr bwMode="auto">
          <a:xfrm>
            <a:off x="0" y="2057400"/>
            <a:ext cx="4495800" cy="31813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p>
            <a:fld id="{79DE4A82-2CE5-4309-A057-79792F7772CD}" type="slidenum">
              <a:rPr lang="en-US"/>
              <a:pPr/>
              <a:t>25</a:t>
            </a:fld>
            <a:endParaRPr lang="en-US"/>
          </a:p>
        </p:txBody>
      </p:sp>
      <p:sp>
        <p:nvSpPr>
          <p:cNvPr id="277506" name="Rectangle 2"/>
          <p:cNvSpPr>
            <a:spLocks noGrp="1" noChangeArrowheads="1"/>
          </p:cNvSpPr>
          <p:nvPr>
            <p:ph type="title"/>
          </p:nvPr>
        </p:nvSpPr>
        <p:spPr>
          <a:xfrm>
            <a:off x="533400" y="176194"/>
            <a:ext cx="8229600" cy="609600"/>
          </a:xfrm>
        </p:spPr>
        <p:txBody>
          <a:bodyPr/>
          <a:lstStyle/>
          <a:p>
            <a:r>
              <a:rPr lang="en-US" sz="3200">
                <a:solidFill>
                  <a:srgbClr val="FF0000"/>
                </a:solidFill>
                <a:latin typeface="Times New Roman" pitchFamily="18" charset="0"/>
                <a:cs typeface="Times New Roman" pitchFamily="18" charset="0"/>
              </a:rPr>
              <a:t>Công tắc xoay chiều 3 pha</a:t>
            </a:r>
          </a:p>
        </p:txBody>
      </p:sp>
      <p:pic>
        <p:nvPicPr>
          <p:cNvPr id="277509" name="Picture 5"/>
          <p:cNvPicPr>
            <a:picLocks noChangeAspect="1" noChangeArrowheads="1"/>
          </p:cNvPicPr>
          <p:nvPr/>
        </p:nvPicPr>
        <p:blipFill>
          <a:blip r:embed="rId2"/>
          <a:srcRect/>
          <a:stretch>
            <a:fillRect/>
          </a:stretch>
        </p:blipFill>
        <p:spPr bwMode="auto">
          <a:xfrm>
            <a:off x="914400" y="1000108"/>
            <a:ext cx="7053263" cy="4938713"/>
          </a:xfrm>
          <a:prstGeom prst="rect">
            <a:avLst/>
          </a:prstGeom>
          <a:noFill/>
          <a:ln w="9525">
            <a:noFill/>
            <a:miter lim="800000"/>
            <a:headEnd/>
            <a:tailEnd/>
          </a:ln>
          <a:effectLst/>
        </p:spPr>
      </p:pic>
      <p:sp>
        <p:nvSpPr>
          <p:cNvPr id="277510" name="Text Box 6"/>
          <p:cNvSpPr txBox="1">
            <a:spLocks noChangeArrowheads="1"/>
          </p:cNvSpPr>
          <p:nvPr/>
        </p:nvSpPr>
        <p:spPr bwMode="auto">
          <a:xfrm>
            <a:off x="1047776" y="6172200"/>
            <a:ext cx="7239000" cy="461665"/>
          </a:xfrm>
          <a:prstGeom prst="rect">
            <a:avLst/>
          </a:prstGeom>
          <a:noFill/>
          <a:ln w="9525">
            <a:noFill/>
            <a:miter lim="800000"/>
            <a:headEnd/>
            <a:tailEnd/>
          </a:ln>
          <a:effectLst/>
        </p:spPr>
        <p:txBody>
          <a:bodyPr>
            <a:spAutoFit/>
          </a:bodyPr>
          <a:lstStyle/>
          <a:p>
            <a:pPr algn="ctr">
              <a:spcBef>
                <a:spcPct val="50000"/>
              </a:spcBef>
            </a:pPr>
            <a:r>
              <a:rPr lang="en-US" sz="2400" b="1">
                <a:solidFill>
                  <a:srgbClr val="002060"/>
                </a:solidFill>
                <a:latin typeface="Times New Roman" pitchFamily="18" charset="0"/>
                <a:cs typeface="Times New Roman" pitchFamily="18" charset="0"/>
              </a:rPr>
              <a:t>Cấu trúc một bộ contact xoay chiều 3 pha</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378</TotalTime>
  <Words>790</Words>
  <Application>Microsoft Office PowerPoint</Application>
  <PresentationFormat>On-screen Show (4:3)</PresentationFormat>
  <Paragraphs>88</Paragraphs>
  <Slides>25</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27" baseType="lpstr">
      <vt:lpstr>Office Theme</vt:lpstr>
      <vt:lpstr>Microsoft Equation 3.0</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Bộ biến đổi điện áp xoay chiều 3 pha</vt:lpstr>
      <vt:lpstr>Bộ biến đổi điện áp xoay chiều 3 pha</vt:lpstr>
      <vt:lpstr>Bộ biến đổi điện áp xoay chiều 3 pha</vt:lpstr>
      <vt:lpstr>Slide 17</vt:lpstr>
      <vt:lpstr>Slide 18</vt:lpstr>
      <vt:lpstr>Slide 19</vt:lpstr>
      <vt:lpstr>Công tắc xoay chiều 1 pha</vt:lpstr>
      <vt:lpstr>Công tắc xoay chiều 1 pha</vt:lpstr>
      <vt:lpstr>Công tắc xoay chiều 1 pha</vt:lpstr>
      <vt:lpstr>Công tắc xoay chiều</vt:lpstr>
      <vt:lpstr>Công tắc xoay chiều 3 pha</vt:lpstr>
      <vt:lpstr>Công tắc xoay chiều 3 pha</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Administrator</cp:lastModifiedBy>
  <cp:revision>43</cp:revision>
  <dcterms:created xsi:type="dcterms:W3CDTF">2020-06-15T07:14:53Z</dcterms:created>
  <dcterms:modified xsi:type="dcterms:W3CDTF">2020-06-17T15:29:54Z</dcterms:modified>
</cp:coreProperties>
</file>